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00" r:id="rId1"/>
  </p:sldMasterIdLst>
  <p:notesMasterIdLst>
    <p:notesMasterId r:id="rId21"/>
  </p:notesMasterIdLst>
  <p:sldIdLst>
    <p:sldId id="288" r:id="rId2"/>
    <p:sldId id="297" r:id="rId3"/>
    <p:sldId id="300" r:id="rId4"/>
    <p:sldId id="315" r:id="rId5"/>
    <p:sldId id="308" r:id="rId6"/>
    <p:sldId id="372" r:id="rId7"/>
    <p:sldId id="298" r:id="rId8"/>
    <p:sldId id="368" r:id="rId9"/>
    <p:sldId id="312" r:id="rId10"/>
    <p:sldId id="311" r:id="rId11"/>
    <p:sldId id="367" r:id="rId12"/>
    <p:sldId id="295" r:id="rId13"/>
    <p:sldId id="314" r:id="rId14"/>
    <p:sldId id="373" r:id="rId15"/>
    <p:sldId id="370" r:id="rId16"/>
    <p:sldId id="369" r:id="rId17"/>
    <p:sldId id="296" r:id="rId18"/>
    <p:sldId id="371" r:id="rId19"/>
    <p:sldId id="362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0C19"/>
    <a:srgbClr val="223228"/>
    <a:srgbClr val="14487D"/>
    <a:srgbClr val="1D74CC"/>
    <a:srgbClr val="1B7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61"/>
    <p:restoredTop sz="90748"/>
  </p:normalViewPr>
  <p:slideViewPr>
    <p:cSldViewPr snapToGrid="0" snapToObjects="1">
      <p:cViewPr>
        <p:scale>
          <a:sx n="180" d="100"/>
          <a:sy n="180" d="100"/>
        </p:scale>
        <p:origin x="600" y="-6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CCC5D-8FCF-3A48-BD37-BB8CA1A7EC6F}" type="datetimeFigureOut">
              <a:rPr lang="en-US" smtClean="0"/>
              <a:t>9/28/24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24665-C77E-A847-A2A9-8390F3FA2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28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24665-C77E-A847-A2A9-8390F3FA20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2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Collaboration with University of California, Davis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Nuts, Seeds, Dates, and Prunes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24665-C77E-A847-A2A9-8390F3FA20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90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BD2B9-8663-6D95-DD50-64C122D4A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F050BF-94C3-86EA-1BAD-62625DE4A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727C16-BDAB-73D0-4F15-93029016F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E0E54-6AC4-D00B-F5C2-5A9A68BB5F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24665-C77E-A847-A2A9-8390F3FA20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86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24665-C77E-A847-A2A9-8390F3FA20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31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24665-C77E-A847-A2A9-8390F3FA20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8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24665-C77E-A847-A2A9-8390F3FA20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36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24665-C77E-A847-A2A9-8390F3FA20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4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24665-C77E-A847-A2A9-8390F3FA20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94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orange lines&#10;&#10;Description automatically generated">
            <a:extLst>
              <a:ext uri="{FF2B5EF4-FFF2-40B4-BE49-F238E27FC236}">
                <a16:creationId xmlns:a16="http://schemas.microsoft.com/office/drawing/2014/main" id="{3589584C-860D-C876-EDE1-30F1B925BD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0F1F7EC7-CDF6-BE59-A336-83827A6F48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63" y="77250"/>
            <a:ext cx="1896510" cy="1465485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2832BA4-EA18-6952-8FB3-898AA9C15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009" y="1444138"/>
            <a:ext cx="2746649" cy="185679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sz="12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257168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2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8" indent="0" algn="ctr">
              <a:buNone/>
              <a:defRPr sz="900"/>
            </a:lvl9pPr>
          </a:lstStyle>
          <a:p>
            <a:r>
              <a:rPr lang="en-US" dirty="0"/>
              <a:t>CUSTOMER NAME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E09753-721D-D0DB-E159-678A67E8946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80009" y="1649482"/>
            <a:ext cx="2746649" cy="236247"/>
          </a:xfrm>
        </p:spPr>
        <p:txBody>
          <a:bodyPr lIns="0">
            <a:noAutofit/>
          </a:bodyPr>
          <a:lstStyle>
            <a:lvl1pPr marL="0" indent="0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en-US" sz="1050" b="0" i="0" kern="12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9" indent="0">
              <a:buNone/>
              <a:defRPr>
                <a:solidFill>
                  <a:schemeClr val="bg1"/>
                </a:solidFill>
              </a:defRPr>
            </a:lvl2pPr>
            <a:lvl3pPr marL="514337" indent="0">
              <a:buNone/>
              <a:defRPr>
                <a:solidFill>
                  <a:schemeClr val="bg1"/>
                </a:solidFill>
              </a:defRPr>
            </a:lvl3pPr>
            <a:lvl4pPr marL="771506" indent="0">
              <a:buNone/>
              <a:defRPr>
                <a:solidFill>
                  <a:schemeClr val="bg1"/>
                </a:solidFill>
              </a:defRPr>
            </a:lvl4pPr>
            <a:lvl5pPr marL="102867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520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range lines on a white background&#10;&#10;Description automatically generated">
            <a:extLst>
              <a:ext uri="{FF2B5EF4-FFF2-40B4-BE49-F238E27FC236}">
                <a16:creationId xmlns:a16="http://schemas.microsoft.com/office/drawing/2014/main" id="{9F1FBCFD-6129-D067-3576-FD4A8D7DE1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6787"/>
            <a:ext cx="9196628" cy="5173103"/>
          </a:xfrm>
          <a:prstGeom prst="rect">
            <a:avLst/>
          </a:prstGeom>
        </p:spPr>
      </p:pic>
      <p:pic>
        <p:nvPicPr>
          <p:cNvPr id="16" name="Picture 15" descr="A blue and black logo&#10;&#10;Description automatically generated">
            <a:extLst>
              <a:ext uri="{FF2B5EF4-FFF2-40B4-BE49-F238E27FC236}">
                <a16:creationId xmlns:a16="http://schemas.microsoft.com/office/drawing/2014/main" id="{2DAF0F9D-AC55-2B4C-363A-6095E4EDF9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3159" y="216390"/>
            <a:ext cx="2120653" cy="1090099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5293E3AB-CB45-0B15-1726-E888F46DD6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009" y="1444138"/>
            <a:ext cx="2746649" cy="185679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sz="12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257168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2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8" indent="0" algn="ctr">
              <a:buNone/>
              <a:defRPr sz="900"/>
            </a:lvl9pPr>
          </a:lstStyle>
          <a:p>
            <a:r>
              <a:rPr lang="en-US" dirty="0"/>
              <a:t>CUSTOMER NAME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5AA1728-7432-4382-65A7-A646F1DAFBC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80009" y="1649482"/>
            <a:ext cx="2746649" cy="236247"/>
          </a:xfrm>
        </p:spPr>
        <p:txBody>
          <a:bodyPr lIns="0">
            <a:noAutofit/>
          </a:bodyPr>
          <a:lstStyle>
            <a:lvl1pPr marL="0" indent="0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en-US" sz="1050" b="0" i="0" kern="120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9" indent="0">
              <a:buNone/>
              <a:defRPr>
                <a:solidFill>
                  <a:schemeClr val="bg1"/>
                </a:solidFill>
              </a:defRPr>
            </a:lvl2pPr>
            <a:lvl3pPr marL="514337" indent="0">
              <a:buNone/>
              <a:defRPr>
                <a:solidFill>
                  <a:schemeClr val="bg1"/>
                </a:solidFill>
              </a:defRPr>
            </a:lvl3pPr>
            <a:lvl4pPr marL="771506" indent="0">
              <a:buNone/>
              <a:defRPr>
                <a:solidFill>
                  <a:schemeClr val="bg1"/>
                </a:solidFill>
              </a:defRPr>
            </a:lvl4pPr>
            <a:lvl5pPr marL="102867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9260" y="1288460"/>
            <a:ext cx="3221557" cy="2989342"/>
          </a:xfrm>
        </p:spPr>
        <p:txBody>
          <a:bodyPr lIns="0" tIns="0" rIns="0" bIns="0">
            <a:normAutofit/>
          </a:bodyPr>
          <a:lstStyle>
            <a:lvl1pPr marL="0" indent="0">
              <a:buSzPct val="75000"/>
              <a:buFont typeface="Arial" panose="020B0604020202020204" pitchFamily="34" charset="0"/>
              <a:buNone/>
              <a:defRPr sz="1350" b="0" i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85754" indent="-128585">
              <a:buSzPct val="50000"/>
              <a:buFontTx/>
              <a:buBlip>
                <a:blip r:embed="rId2"/>
              </a:buBlip>
              <a:defRPr/>
            </a:lvl2pPr>
            <a:lvl3pPr marL="642922" indent="-128585">
              <a:buSzPct val="50000"/>
              <a:buFontTx/>
              <a:buBlip>
                <a:blip r:embed="rId2"/>
              </a:buBlip>
              <a:defRPr/>
            </a:lvl3pPr>
            <a:lvl4pPr marL="900091" indent="-128585">
              <a:buSzPct val="50000"/>
              <a:buFontTx/>
              <a:buBlip>
                <a:blip r:embed="rId2"/>
              </a:buBlip>
              <a:defRPr/>
            </a:lvl4pPr>
            <a:lvl5pPr marL="1157259" indent="-128585">
              <a:buSzPct val="5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Photo insert here</a:t>
            </a:r>
          </a:p>
          <a:p>
            <a:pPr lvl="0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800597-B7D0-9296-5303-847B6ABC1DD7}"/>
              </a:ext>
            </a:extLst>
          </p:cNvPr>
          <p:cNvSpPr/>
          <p:nvPr userDrawn="1"/>
        </p:nvSpPr>
        <p:spPr>
          <a:xfrm flipH="1">
            <a:off x="0" y="4803353"/>
            <a:ext cx="9144000" cy="340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FD80B3-F84F-F4E2-2770-782CEA1475B0}"/>
              </a:ext>
            </a:extLst>
          </p:cNvPr>
          <p:cNvSpPr txBox="1">
            <a:spLocks/>
          </p:cNvSpPr>
          <p:nvPr userDrawn="1"/>
        </p:nvSpPr>
        <p:spPr>
          <a:xfrm>
            <a:off x="243948" y="4803353"/>
            <a:ext cx="1474396" cy="32982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b="0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5pPr>
            <a:lvl6pPr marL="1285843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12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180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34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E6FF54-0FDD-6F4E-A62E-BFD028681FA2}" type="datetime3">
              <a:rPr lang="en-US" sz="900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September 2024</a:t>
            </a:fld>
            <a:endParaRPr lang="en-US" sz="9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5554993-CCC1-2D26-7FBB-885EDB41ED60}"/>
              </a:ext>
            </a:extLst>
          </p:cNvPr>
          <p:cNvSpPr txBox="1">
            <a:spLocks/>
          </p:cNvSpPr>
          <p:nvPr userDrawn="1"/>
        </p:nvSpPr>
        <p:spPr>
          <a:xfrm>
            <a:off x="8252478" y="4803353"/>
            <a:ext cx="647574" cy="32982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b="0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5pPr>
            <a:lvl6pPr marL="1285843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12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180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34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1050" b="1" i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|  </a:t>
            </a:r>
            <a:r>
              <a:rPr lang="en-US" sz="105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640705C-ED55-3255-1F57-5B7217DA75E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096133" y="1288460"/>
            <a:ext cx="4654013" cy="2989342"/>
          </a:xfrm>
        </p:spPr>
        <p:txBody>
          <a:bodyPr lIns="0" tIns="0" rIns="0" bIns="0" anchor="t" anchorCtr="0">
            <a:noAutofit/>
          </a:bodyPr>
          <a:lstStyle>
            <a:lvl1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28618" indent="-171450">
              <a:lnSpc>
                <a:spcPct val="100000"/>
              </a:lnSpc>
              <a:spcAft>
                <a:spcPts val="300"/>
              </a:spcAft>
              <a:buFont typeface="Courier New" panose="02070309020205020404" pitchFamily="49" charset="0"/>
              <a:buChar char="o"/>
              <a:defRPr sz="1200" b="0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0B1BDA0-FF8E-E228-814F-B330C72782D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89260" y="413812"/>
            <a:ext cx="8060873" cy="285398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1" i="0" cap="all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dirty="0"/>
              <a:t>TITLE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B3DD21-F274-5307-E58C-3102DED79C5F}"/>
              </a:ext>
            </a:extLst>
          </p:cNvPr>
          <p:cNvCxnSpPr/>
          <p:nvPr userDrawn="1"/>
        </p:nvCxnSpPr>
        <p:spPr>
          <a:xfrm>
            <a:off x="398676" y="353753"/>
            <a:ext cx="0" cy="36576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528593" y="1288461"/>
            <a:ext cx="3221557" cy="2989342"/>
          </a:xfrm>
        </p:spPr>
        <p:txBody>
          <a:bodyPr lIns="0" tIns="0" rIns="0" bIns="0">
            <a:normAutofit/>
          </a:bodyPr>
          <a:lstStyle>
            <a:lvl1pPr marL="0" indent="0">
              <a:buSzPct val="75000"/>
              <a:buFont typeface="Arial" panose="020B0604020202020204" pitchFamily="34" charset="0"/>
              <a:buNone/>
              <a:defRPr sz="1350" b="0" i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85754" indent="-128585">
              <a:buSzPct val="50000"/>
              <a:buFontTx/>
              <a:buBlip>
                <a:blip r:embed="rId2"/>
              </a:buBlip>
              <a:defRPr/>
            </a:lvl2pPr>
            <a:lvl3pPr marL="642922" indent="-128585">
              <a:buSzPct val="50000"/>
              <a:buFontTx/>
              <a:buBlip>
                <a:blip r:embed="rId2"/>
              </a:buBlip>
              <a:defRPr/>
            </a:lvl3pPr>
            <a:lvl4pPr marL="900091" indent="-128585">
              <a:buSzPct val="50000"/>
              <a:buFontTx/>
              <a:buBlip>
                <a:blip r:embed="rId2"/>
              </a:buBlip>
              <a:defRPr/>
            </a:lvl4pPr>
            <a:lvl5pPr marL="1157259" indent="-128585">
              <a:buSzPct val="5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Photo insert here</a:t>
            </a:r>
          </a:p>
          <a:p>
            <a:pPr lvl="0"/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9847B3-4D59-DE5E-4F99-7F82F20EE21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89260" y="413812"/>
            <a:ext cx="8060873" cy="285398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1" i="0" cap="all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16DA4A-5AFC-519D-F91F-3FBC536540F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89259" y="1288460"/>
            <a:ext cx="4654013" cy="2989342"/>
          </a:xfrm>
        </p:spPr>
        <p:txBody>
          <a:bodyPr lIns="0" tIns="0" rIns="0" bIns="0" anchor="t" anchorCtr="0">
            <a:noAutofit/>
          </a:bodyPr>
          <a:lstStyle>
            <a:lvl1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28618" indent="-171450">
              <a:lnSpc>
                <a:spcPct val="100000"/>
              </a:lnSpc>
              <a:spcAft>
                <a:spcPts val="300"/>
              </a:spcAft>
              <a:buFont typeface="Courier New" panose="02070309020205020404" pitchFamily="49" charset="0"/>
              <a:buChar char="o"/>
              <a:defRPr sz="1200" b="0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08A290-B801-CC1D-16D2-4D24B8B14565}"/>
              </a:ext>
            </a:extLst>
          </p:cNvPr>
          <p:cNvSpPr/>
          <p:nvPr userDrawn="1"/>
        </p:nvSpPr>
        <p:spPr>
          <a:xfrm flipH="1">
            <a:off x="0" y="4803353"/>
            <a:ext cx="9144000" cy="340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E4031C4-DF11-AF47-619A-427180CC22E5}"/>
              </a:ext>
            </a:extLst>
          </p:cNvPr>
          <p:cNvSpPr txBox="1">
            <a:spLocks/>
          </p:cNvSpPr>
          <p:nvPr userDrawn="1"/>
        </p:nvSpPr>
        <p:spPr>
          <a:xfrm>
            <a:off x="8252478" y="4803353"/>
            <a:ext cx="647574" cy="32982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b="0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5pPr>
            <a:lvl6pPr marL="1285843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12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180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34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|  ZIEL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4AFC928-D43F-09E5-40BB-49046F677CA5}"/>
              </a:ext>
            </a:extLst>
          </p:cNvPr>
          <p:cNvSpPr txBox="1">
            <a:spLocks/>
          </p:cNvSpPr>
          <p:nvPr userDrawn="1"/>
        </p:nvSpPr>
        <p:spPr>
          <a:xfrm>
            <a:off x="243948" y="4803353"/>
            <a:ext cx="1474396" cy="32982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b="0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5pPr>
            <a:lvl6pPr marL="1285843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12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180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34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6ECF51-44DD-D742-B872-25DA73E86478}" type="datetime3">
              <a:rPr lang="en-US" sz="900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September 2024</a:t>
            </a:fld>
            <a:endParaRPr lang="en-US" sz="9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77D2E-BAA5-513F-7603-8319335E3E35}"/>
              </a:ext>
            </a:extLst>
          </p:cNvPr>
          <p:cNvCxnSpPr/>
          <p:nvPr userDrawn="1"/>
        </p:nvCxnSpPr>
        <p:spPr>
          <a:xfrm>
            <a:off x="398676" y="353753"/>
            <a:ext cx="0" cy="36576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621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D094C7C-7FFC-ACE9-15E2-E0A65BAB72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3" y="946385"/>
            <a:ext cx="4178158" cy="3331418"/>
          </a:xfrm>
        </p:spPr>
        <p:txBody>
          <a:bodyPr lIns="0" tIns="0" rIns="0" bIns="0">
            <a:normAutofit/>
          </a:bodyPr>
          <a:lstStyle>
            <a:lvl1pPr marL="0" indent="0">
              <a:buSzPct val="75000"/>
              <a:buFont typeface="Arial" panose="020B0604020202020204" pitchFamily="34" charset="0"/>
              <a:buNone/>
              <a:defRPr sz="1350" b="0" i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85754" indent="-128585">
              <a:buSzPct val="50000"/>
              <a:buFontTx/>
              <a:buBlip>
                <a:blip r:embed="rId2"/>
              </a:buBlip>
              <a:defRPr/>
            </a:lvl2pPr>
            <a:lvl3pPr marL="642922" indent="-128585">
              <a:buSzPct val="50000"/>
              <a:buFontTx/>
              <a:buBlip>
                <a:blip r:embed="rId2"/>
              </a:buBlip>
              <a:defRPr/>
            </a:lvl3pPr>
            <a:lvl4pPr marL="900091" indent="-128585">
              <a:buSzPct val="50000"/>
              <a:buFontTx/>
              <a:buBlip>
                <a:blip r:embed="rId2"/>
              </a:buBlip>
              <a:defRPr/>
            </a:lvl4pPr>
            <a:lvl5pPr marL="1157259" indent="-128585">
              <a:buSzPct val="5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Photo insert here</a:t>
            </a:r>
          </a:p>
          <a:p>
            <a:pPr lvl="0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5AA5B2-46D8-96F7-B3EA-297D4FF6FE6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84451" y="413812"/>
            <a:ext cx="8060873" cy="285398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1" i="0" cap="all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A808356-4A37-C9DB-7777-A19F3677EC1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89260" y="946384"/>
            <a:ext cx="3683958" cy="3331418"/>
          </a:xfrm>
        </p:spPr>
        <p:txBody>
          <a:bodyPr lIns="0" tIns="0" rIns="0" bIns="0" anchor="t" anchorCtr="0">
            <a:noAutofit/>
          </a:bodyPr>
          <a:lstStyle>
            <a:lvl1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28618" indent="-171450">
              <a:lnSpc>
                <a:spcPct val="100000"/>
              </a:lnSpc>
              <a:spcAft>
                <a:spcPts val="300"/>
              </a:spcAft>
              <a:buFont typeface="Courier New" panose="02070309020205020404" pitchFamily="49" charset="0"/>
              <a:buChar char="o"/>
              <a:defRPr sz="1200" b="0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62282C-AAE2-98CD-0C83-EFAC1F867876}"/>
              </a:ext>
            </a:extLst>
          </p:cNvPr>
          <p:cNvSpPr/>
          <p:nvPr userDrawn="1"/>
        </p:nvSpPr>
        <p:spPr>
          <a:xfrm flipH="1">
            <a:off x="0" y="4803353"/>
            <a:ext cx="9144000" cy="340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D6000C8-7713-DBEA-B326-A67DE9F628A4}"/>
              </a:ext>
            </a:extLst>
          </p:cNvPr>
          <p:cNvSpPr txBox="1">
            <a:spLocks/>
          </p:cNvSpPr>
          <p:nvPr userDrawn="1"/>
        </p:nvSpPr>
        <p:spPr>
          <a:xfrm>
            <a:off x="8252478" y="4803353"/>
            <a:ext cx="647574" cy="32982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b="0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5pPr>
            <a:lvl6pPr marL="1285843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12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180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34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|  ZIEL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1F2C456-DEBD-472D-8469-803837753E81}"/>
              </a:ext>
            </a:extLst>
          </p:cNvPr>
          <p:cNvSpPr txBox="1">
            <a:spLocks/>
          </p:cNvSpPr>
          <p:nvPr userDrawn="1"/>
        </p:nvSpPr>
        <p:spPr>
          <a:xfrm>
            <a:off x="243948" y="4803353"/>
            <a:ext cx="1474396" cy="32982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b="0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5pPr>
            <a:lvl6pPr marL="1285843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12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180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34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35AC11-4CAA-934B-808D-59BE378269CE}" type="datetime3">
              <a:rPr lang="en-US" sz="900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September 2024</a:t>
            </a:fld>
            <a:endParaRPr lang="en-US" sz="9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C4D733-C0A4-F65A-F645-C0BC67F6424F}"/>
              </a:ext>
            </a:extLst>
          </p:cNvPr>
          <p:cNvCxnSpPr/>
          <p:nvPr userDrawn="1"/>
        </p:nvCxnSpPr>
        <p:spPr>
          <a:xfrm>
            <a:off x="398676" y="353753"/>
            <a:ext cx="0" cy="36576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73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FFC9DE-A0A1-96D5-346F-A6D37D2E3E2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9260" y="1288112"/>
            <a:ext cx="7890197" cy="3123514"/>
          </a:xfrm>
        </p:spPr>
        <p:txBody>
          <a:bodyPr lIns="0" tIns="0" rIns="0" bIns="0">
            <a:normAutofit/>
          </a:bodyPr>
          <a:lstStyle>
            <a:lvl1pPr marL="0" indent="0">
              <a:buSzPct val="75000"/>
              <a:buFont typeface="Arial" panose="020B0604020202020204" pitchFamily="34" charset="0"/>
              <a:buNone/>
              <a:defRPr sz="1350" b="0" i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85754" indent="-128585">
              <a:buSzPct val="50000"/>
              <a:buFontTx/>
              <a:buBlip>
                <a:blip r:embed="rId2"/>
              </a:buBlip>
              <a:defRPr/>
            </a:lvl2pPr>
            <a:lvl3pPr marL="642922" indent="-128585">
              <a:buSzPct val="50000"/>
              <a:buFontTx/>
              <a:buBlip>
                <a:blip r:embed="rId2"/>
              </a:buBlip>
              <a:defRPr/>
            </a:lvl3pPr>
            <a:lvl4pPr marL="900091" indent="-128585">
              <a:buSzPct val="50000"/>
              <a:buFontTx/>
              <a:buBlip>
                <a:blip r:embed="rId2"/>
              </a:buBlip>
              <a:defRPr/>
            </a:lvl4pPr>
            <a:lvl5pPr marL="1157259" indent="-128585">
              <a:buSzPct val="5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Photo insert here</a:t>
            </a:r>
          </a:p>
          <a:p>
            <a:pPr lvl="0"/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4BFD21C-DA94-146E-91A3-DC0FBA0394F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89261" y="413812"/>
            <a:ext cx="7890196" cy="285398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1" i="0" cap="all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31317D-29D6-ADDB-4693-71C7EAEA4D60}"/>
              </a:ext>
            </a:extLst>
          </p:cNvPr>
          <p:cNvSpPr/>
          <p:nvPr userDrawn="1"/>
        </p:nvSpPr>
        <p:spPr>
          <a:xfrm flipH="1">
            <a:off x="0" y="4803353"/>
            <a:ext cx="9144000" cy="340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0AC0E5-663B-8572-5D4A-9E5A2B266470}"/>
              </a:ext>
            </a:extLst>
          </p:cNvPr>
          <p:cNvSpPr txBox="1">
            <a:spLocks/>
          </p:cNvSpPr>
          <p:nvPr userDrawn="1"/>
        </p:nvSpPr>
        <p:spPr>
          <a:xfrm>
            <a:off x="8252478" y="4803353"/>
            <a:ext cx="647574" cy="32982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b="0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5pPr>
            <a:lvl6pPr marL="1285843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12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180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34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 b="1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|  ZIEL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E36E0-1128-14D9-5FAF-8625874FE815}"/>
              </a:ext>
            </a:extLst>
          </p:cNvPr>
          <p:cNvSpPr txBox="1">
            <a:spLocks/>
          </p:cNvSpPr>
          <p:nvPr userDrawn="1"/>
        </p:nvSpPr>
        <p:spPr>
          <a:xfrm>
            <a:off x="243948" y="4803353"/>
            <a:ext cx="1474396" cy="32982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b="0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5pPr>
            <a:lvl6pPr marL="1285843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12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180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34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D9510-CA8F-A44C-8A3A-F21DED955562}" type="datetime3">
              <a:rPr lang="en-US" sz="900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September 2024</a:t>
            </a:fld>
            <a:endParaRPr lang="en-US" sz="9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7F21D8-D75F-04A4-13DC-55FA675A57DD}"/>
              </a:ext>
            </a:extLst>
          </p:cNvPr>
          <p:cNvCxnSpPr/>
          <p:nvPr userDrawn="1"/>
        </p:nvCxnSpPr>
        <p:spPr>
          <a:xfrm>
            <a:off x="398676" y="353753"/>
            <a:ext cx="0" cy="36576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48006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0" y="1222281"/>
            <a:ext cx="9143997" cy="2486939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4381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EA26E6D-9C2E-E64F-A8FD-6B2DEB4E7E4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1222281"/>
            <a:ext cx="9143997" cy="2486939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F8CEF71-8663-248F-92A1-99E8CDF280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1543557"/>
            <a:ext cx="9143997" cy="1349469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dirty="0"/>
              <a:t>ENDING REMARKS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14B3C75-8EF3-F3F8-47D5-052F5582525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" y="2906537"/>
            <a:ext cx="9143997" cy="1349469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Ziel contact info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9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949" y="273846"/>
            <a:ext cx="856955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STYLE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948" y="1369219"/>
            <a:ext cx="8569553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594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01" r:id="rId2"/>
    <p:sldLayoutId id="2147483904" r:id="rId3"/>
    <p:sldLayoutId id="2147483917" r:id="rId4"/>
    <p:sldLayoutId id="2147483918" r:id="rId5"/>
    <p:sldLayoutId id="2147483909" r:id="rId6"/>
    <p:sldLayoutId id="2147483911" r:id="rId7"/>
    <p:sldLayoutId id="2147483908" r:id="rId8"/>
    <p:sldLayoutId id="2147483919" r:id="rId9"/>
  </p:sldLayoutIdLst>
  <p:hf hdr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475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Open Sans" charset="0"/>
          <a:ea typeface="+mn-ea"/>
          <a:cs typeface="+mn-cs"/>
        </a:defRPr>
      </a:lvl1pPr>
      <a:lvl2pPr marL="38575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Open Sans" charset="0"/>
          <a:ea typeface="+mn-ea"/>
          <a:cs typeface="+mn-cs"/>
        </a:defRPr>
      </a:lvl2pPr>
      <a:lvl3pPr marL="642922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Open Sans" charset="0"/>
          <a:ea typeface="+mn-ea"/>
          <a:cs typeface="+mn-cs"/>
        </a:defRPr>
      </a:lvl3pPr>
      <a:lvl4pPr marL="90009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Open Sans" charset="0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Open Sans" charset="0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2cjIuxgNwRo?feature=oembed" TargetMode="Externa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2238F6AF-A46D-71D6-B314-77445CE41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4077" y="329223"/>
            <a:ext cx="3359266" cy="1789287"/>
          </a:xfrm>
        </p:spPr>
        <p:txBody>
          <a:bodyPr>
            <a:noAutofit/>
          </a:bodyPr>
          <a:lstStyle/>
          <a:p>
            <a:r>
              <a:rPr lang="en-US" sz="2400" dirty="0"/>
              <a:t>Mississippi Medical</a:t>
            </a:r>
          </a:p>
          <a:p>
            <a:r>
              <a:rPr lang="en-US" sz="2400" dirty="0"/>
              <a:t>Marijuana Association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3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3">
            <a:extLst>
              <a:ext uri="{FF2B5EF4-FFF2-40B4-BE49-F238E27FC236}">
                <a16:creationId xmlns:a16="http://schemas.microsoft.com/office/drawing/2014/main" id="{88E28A1D-1D26-2933-F87C-EAA3A68808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/>
          </a:blip>
          <a:srcRect l="26061" t="2999" r="23320" b="6793"/>
          <a:stretch/>
        </p:blipFill>
        <p:spPr>
          <a:xfrm>
            <a:off x="689260" y="974388"/>
            <a:ext cx="2832873" cy="378642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1A5F1-E47A-2DD3-2370-099F9E0AAEF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1800" dirty="0"/>
              <a:t>Addresses all your stakeholder needs</a:t>
            </a:r>
            <a:endParaRPr lang="en-US" sz="18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2199DB-8B5C-791D-3FB7-10EA1E1CA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682479"/>
              </p:ext>
            </p:extLst>
          </p:nvPr>
        </p:nvGraphicFramePr>
        <p:xfrm>
          <a:off x="4005855" y="1770917"/>
          <a:ext cx="4929271" cy="2441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430">
                  <a:extLst>
                    <a:ext uri="{9D8B030D-6E8A-4147-A177-3AD203B41FA5}">
                      <a16:colId xmlns:a16="http://schemas.microsoft.com/office/drawing/2014/main" val="2988890809"/>
                    </a:ext>
                  </a:extLst>
                </a:gridCol>
                <a:gridCol w="3720841">
                  <a:extLst>
                    <a:ext uri="{9D8B030D-6E8A-4147-A177-3AD203B41FA5}">
                      <a16:colId xmlns:a16="http://schemas.microsoft.com/office/drawing/2014/main" val="298327921"/>
                    </a:ext>
                  </a:extLst>
                </a:gridCol>
              </a:tblGrid>
              <a:tr h="539924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 lb / 2.3 kg per cycle</a:t>
                      </a:r>
                      <a:r>
                        <a:rPr lang="en-US" sz="1400" b="0" i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14-minute average cycle time</a:t>
                      </a: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Single phase 240 VAC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 Day Installation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827250"/>
                  </a:ext>
                </a:extLst>
              </a:tr>
              <a:tr h="574765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Less than $3 processing cost per lb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Leasing and Financing Options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421978"/>
                  </a:ext>
                </a:extLst>
              </a:tr>
              <a:tr h="733159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Quality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Up to 3 log microbial pathogen reduction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Penetrates throughout the flower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Retains plant’s natural enzymatic properties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600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328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ABDC2-7BE4-7534-6E75-4AE8AD6B369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features &amp; benefits</a:t>
            </a:r>
          </a:p>
        </p:txBody>
      </p:sp>
      <p:graphicFrame>
        <p:nvGraphicFramePr>
          <p:cNvPr id="2" name="Table 11">
            <a:extLst>
              <a:ext uri="{FF2B5EF4-FFF2-40B4-BE49-F238E27FC236}">
                <a16:creationId xmlns:a16="http://schemas.microsoft.com/office/drawing/2014/main" id="{3A84C98B-F9A4-B2D2-2F71-0695B7AAC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655311"/>
              </p:ext>
            </p:extLst>
          </p:nvPr>
        </p:nvGraphicFramePr>
        <p:xfrm>
          <a:off x="1315796" y="1440225"/>
          <a:ext cx="6448140" cy="2649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380">
                  <a:extLst>
                    <a:ext uri="{9D8B030D-6E8A-4147-A177-3AD203B41FA5}">
                      <a16:colId xmlns:a16="http://schemas.microsoft.com/office/drawing/2014/main" val="4259794078"/>
                    </a:ext>
                  </a:extLst>
                </a:gridCol>
                <a:gridCol w="2149380">
                  <a:extLst>
                    <a:ext uri="{9D8B030D-6E8A-4147-A177-3AD203B41FA5}">
                      <a16:colId xmlns:a16="http://schemas.microsoft.com/office/drawing/2014/main" val="387096004"/>
                    </a:ext>
                  </a:extLst>
                </a:gridCol>
                <a:gridCol w="2149380">
                  <a:extLst>
                    <a:ext uri="{9D8B030D-6E8A-4147-A177-3AD203B41FA5}">
                      <a16:colId xmlns:a16="http://schemas.microsoft.com/office/drawing/2014/main" val="3787019469"/>
                    </a:ext>
                  </a:extLst>
                </a:gridCol>
              </a:tblGrid>
              <a:tr h="311794">
                <a:tc>
                  <a:txBody>
                    <a:bodyPr/>
                    <a:lstStyle/>
                    <a:p>
                      <a:endParaRPr lang="en-US" sz="1400" b="1" i="0" dirty="0">
                        <a:solidFill>
                          <a:schemeClr val="tx1"/>
                        </a:solidFill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APEX 7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RFX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277232"/>
                  </a:ext>
                </a:extLst>
              </a:tr>
              <a:tr h="394289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Footprint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42 ft</a:t>
                      </a:r>
                      <a:r>
                        <a:rPr lang="en-US" sz="1400" b="0" i="0" kern="1200" baseline="300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3194050" algn="l"/>
                          <a:tab pos="5478463" algn="l"/>
                        </a:tabLs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 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ft</a:t>
                      </a:r>
                      <a:r>
                        <a:rPr lang="en-US" sz="1400" b="0" i="0" kern="1200" baseline="300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772185"/>
                  </a:ext>
                </a:extLst>
              </a:tr>
              <a:tr h="389077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Capacity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7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480  lb / 12 hours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7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3194050" algn="l"/>
                          <a:tab pos="5478463" algn="l"/>
                        </a:tabLs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480 lb / 12 hours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75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405126"/>
                  </a:ext>
                </a:extLst>
              </a:tr>
              <a:tr h="386784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Power</a:t>
                      </a:r>
                    </a:p>
                  </a:txBody>
                  <a:tcPr marL="68580" marR="68580" marT="34290" marB="34290" anchor="ctr">
                    <a:solidFill>
                      <a:schemeClr val="accent4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480 VAC Three-Phase</a:t>
                      </a:r>
                    </a:p>
                  </a:txBody>
                  <a:tcPr marL="68580" marR="68580" marT="34290" marB="34290" anchor="ctr">
                    <a:solidFill>
                      <a:schemeClr val="accent4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240 VAC Single-Phase</a:t>
                      </a:r>
                    </a:p>
                  </a:txBody>
                  <a:tcPr marL="68580" marR="68580" marT="34290" marB="34290" anchor="ctr">
                    <a:solidFill>
                      <a:schemeClr val="accent4"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688214"/>
                  </a:ext>
                </a:extLst>
              </a:tr>
              <a:tr h="389077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Noise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 dB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&lt;70 dB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472521"/>
                  </a:ext>
                </a:extLst>
              </a:tr>
              <a:tr h="389077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Installation</a:t>
                      </a:r>
                    </a:p>
                  </a:txBody>
                  <a:tcPr marL="68580" marR="68580" marT="34290" marB="34290" anchor="ctr">
                    <a:solidFill>
                      <a:schemeClr val="accent4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3-Days</a:t>
                      </a:r>
                    </a:p>
                  </a:txBody>
                  <a:tcPr marL="68580" marR="68580" marT="34290" marB="34290" anchor="ctr">
                    <a:solidFill>
                      <a:schemeClr val="accent4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Plug &amp; Play</a:t>
                      </a:r>
                    </a:p>
                  </a:txBody>
                  <a:tcPr marL="68580" marR="68580" marT="34290" marB="34290" anchor="ctr">
                    <a:solidFill>
                      <a:schemeClr val="accent4"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218840"/>
                  </a:ext>
                </a:extLst>
              </a:tr>
              <a:tr h="389077"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Turn-Key Price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7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$240,000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75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$340,000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75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38113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51BCBDC-18FF-E6DC-A0F2-BA14CD5FF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2" r="17052" b="6509"/>
          <a:stretch/>
        </p:blipFill>
        <p:spPr>
          <a:xfrm>
            <a:off x="6314896" y="982047"/>
            <a:ext cx="655287" cy="7448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24936AB-1D79-D6A0-DE05-DF469A85EEFC}"/>
              </a:ext>
            </a:extLst>
          </p:cNvPr>
          <p:cNvGrpSpPr/>
          <p:nvPr/>
        </p:nvGrpSpPr>
        <p:grpSpPr>
          <a:xfrm>
            <a:off x="4394202" y="942995"/>
            <a:ext cx="804333" cy="826246"/>
            <a:chOff x="3640667" y="787400"/>
            <a:chExt cx="931333" cy="956706"/>
          </a:xfrm>
        </p:grpSpPr>
        <p:pic>
          <p:nvPicPr>
            <p:cNvPr id="8" name="Content Placeholder 4" descr="A picture containing electronics, jack&#10;&#10;Description automatically generated">
              <a:extLst>
                <a:ext uri="{FF2B5EF4-FFF2-40B4-BE49-F238E27FC236}">
                  <a16:creationId xmlns:a16="http://schemas.microsoft.com/office/drawing/2014/main" id="{ABC27824-C0B6-8559-5A60-E02475D60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0116" r="23354"/>
            <a:stretch/>
          </p:blipFill>
          <p:spPr>
            <a:xfrm>
              <a:off x="3688680" y="815517"/>
              <a:ext cx="883320" cy="928589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schemeClr val="bg1">
                  <a:lumMod val="85000"/>
                  <a:alpha val="30000"/>
                </a:scheme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8154D9-50F5-582F-69F4-14DE3C7E00E1}"/>
                </a:ext>
              </a:extLst>
            </p:cNvPr>
            <p:cNvSpPr/>
            <p:nvPr/>
          </p:nvSpPr>
          <p:spPr>
            <a:xfrm>
              <a:off x="3640667" y="809663"/>
              <a:ext cx="147487" cy="917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5AC10D-E448-7A13-CABC-170F3D047F59}"/>
                </a:ext>
              </a:extLst>
            </p:cNvPr>
            <p:cNvSpPr/>
            <p:nvPr/>
          </p:nvSpPr>
          <p:spPr>
            <a:xfrm>
              <a:off x="3815953" y="787400"/>
              <a:ext cx="728248" cy="110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3789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ABDC2-7BE4-7534-6E75-4AE8AD6B369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we compare with the competition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E5AAF04-7516-AE99-C65D-F7F877796AF5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31413161"/>
              </p:ext>
            </p:extLst>
          </p:nvPr>
        </p:nvGraphicFramePr>
        <p:xfrm>
          <a:off x="561160" y="905215"/>
          <a:ext cx="8021680" cy="3536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907">
                  <a:extLst>
                    <a:ext uri="{9D8B030D-6E8A-4147-A177-3AD203B41FA5}">
                      <a16:colId xmlns:a16="http://schemas.microsoft.com/office/drawing/2014/main" val="1806000302"/>
                    </a:ext>
                  </a:extLst>
                </a:gridCol>
                <a:gridCol w="1566333">
                  <a:extLst>
                    <a:ext uri="{9D8B030D-6E8A-4147-A177-3AD203B41FA5}">
                      <a16:colId xmlns:a16="http://schemas.microsoft.com/office/drawing/2014/main" val="3749248422"/>
                    </a:ext>
                  </a:extLst>
                </a:gridCol>
                <a:gridCol w="1168471">
                  <a:extLst>
                    <a:ext uri="{9D8B030D-6E8A-4147-A177-3AD203B41FA5}">
                      <a16:colId xmlns:a16="http://schemas.microsoft.com/office/drawing/2014/main" val="4114479908"/>
                    </a:ext>
                  </a:extLst>
                </a:gridCol>
                <a:gridCol w="1057523">
                  <a:extLst>
                    <a:ext uri="{9D8B030D-6E8A-4147-A177-3AD203B41FA5}">
                      <a16:colId xmlns:a16="http://schemas.microsoft.com/office/drawing/2014/main" val="440409434"/>
                    </a:ext>
                  </a:extLst>
                </a:gridCol>
                <a:gridCol w="1041621">
                  <a:extLst>
                    <a:ext uri="{9D8B030D-6E8A-4147-A177-3AD203B41FA5}">
                      <a16:colId xmlns:a16="http://schemas.microsoft.com/office/drawing/2014/main" val="2361462911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587694594"/>
                    </a:ext>
                  </a:extLst>
                </a:gridCol>
                <a:gridCol w="954155">
                  <a:extLst>
                    <a:ext uri="{9D8B030D-6E8A-4147-A177-3AD203B41FA5}">
                      <a16:colId xmlns:a16="http://schemas.microsoft.com/office/drawing/2014/main" val="395470142"/>
                    </a:ext>
                  </a:extLst>
                </a:gridCol>
              </a:tblGrid>
              <a:tr h="440122">
                <a:tc>
                  <a:txBody>
                    <a:bodyPr/>
                    <a:lstStyle/>
                    <a:p>
                      <a:pPr algn="ctr"/>
                      <a:endParaRPr lang="en-US" sz="1100" b="1" i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Radio </a:t>
                      </a:r>
                    </a:p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Frequency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X-Ray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Ozone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Reactive </a:t>
                      </a:r>
                    </a:p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Oxygen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Gamma / </a:t>
                      </a:r>
                    </a:p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E-Beam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5470592"/>
                  </a:ext>
                </a:extLst>
              </a:tr>
              <a:tr h="327757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accent3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Operations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Throughput / 24 </a:t>
                      </a:r>
                      <a:r>
                        <a:rPr lang="en-US" sz="1100" b="0" i="0" dirty="0" err="1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hr</a:t>
                      </a:r>
                      <a:endParaRPr lang="en-US" sz="1100" b="0" i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480 </a:t>
                      </a:r>
                      <a:r>
                        <a:rPr lang="en-US" sz="1100" b="0" i="0" dirty="0" err="1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lb</a:t>
                      </a:r>
                      <a:endParaRPr lang="en-US" sz="1100" b="0" i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 </a:t>
                      </a:r>
                      <a:r>
                        <a:rPr lang="en-US" sz="1100" b="0" i="0" dirty="0" err="1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lb</a:t>
                      </a:r>
                      <a:endParaRPr lang="en-US" sz="1100" b="0" i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 </a:t>
                      </a:r>
                      <a:r>
                        <a:rPr lang="en-US" sz="1100" b="0" i="0" dirty="0" err="1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lb</a:t>
                      </a:r>
                      <a:endParaRPr lang="en-US" sz="1100" b="0" i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240 </a:t>
                      </a:r>
                      <a:r>
                        <a:rPr lang="en-US" sz="1100" b="0" i="0" dirty="0" err="1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lb</a:t>
                      </a:r>
                      <a:endParaRPr lang="en-US" sz="1100" b="0" i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929478"/>
                  </a:ext>
                </a:extLst>
              </a:tr>
              <a:tr h="326320">
                <a:tc vMerge="1">
                  <a:txBody>
                    <a:bodyPr/>
                    <a:lstStyle/>
                    <a:p>
                      <a:endParaRPr lang="en-US" sz="1200" b="0" i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Facility Upgrade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$0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$20,000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$0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$0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333178"/>
                  </a:ext>
                </a:extLst>
              </a:tr>
              <a:tr h="327757">
                <a:tc vMerge="1">
                  <a:txBody>
                    <a:bodyPr/>
                    <a:lstStyle/>
                    <a:p>
                      <a:r>
                        <a:rPr lang="en-US" sz="12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Operations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Warranty (after year 1)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$24,000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$35,000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Unknown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20308"/>
                  </a:ext>
                </a:extLst>
              </a:tr>
              <a:tr h="326320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3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Unit Cost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$340,000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$340,000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$140,000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$140,000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Toll Model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214700"/>
                  </a:ext>
                </a:extLst>
              </a:tr>
              <a:tr h="326320">
                <a:tc vMerge="1"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Finance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Consumables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482724"/>
                  </a:ext>
                </a:extLst>
              </a:tr>
              <a:tr h="326320">
                <a:tc vMerge="1">
                  <a:txBody>
                    <a:bodyPr/>
                    <a:lstStyle/>
                    <a:p>
                      <a:endParaRPr lang="en-US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Processing $ /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lb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*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$2.88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$10.43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$4.22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$26.52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$27.00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792873"/>
                  </a:ext>
                </a:extLst>
              </a:tr>
              <a:tr h="326320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3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Quality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Efficacy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&gt;99%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&gt;99%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&gt;95%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&gt;95%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&gt;99%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392447"/>
                  </a:ext>
                </a:extLst>
              </a:tr>
              <a:tr h="481540">
                <a:tc vMerge="1"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Quality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Labeling Impact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Thermal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Ionizing Radiation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Gas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Chemical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Ionizing Radiation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627816"/>
                  </a:ext>
                </a:extLst>
              </a:tr>
              <a:tr h="326320">
                <a:tc vMerge="1">
                  <a:txBody>
                    <a:bodyPr/>
                    <a:lstStyle/>
                    <a:p>
                      <a:endParaRPr lang="en-US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Organic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✔︎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✔︎</a:t>
                      </a: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38100" marR="38100" marT="38100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40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13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ABDC2-7BE4-7534-6E75-4AE8AD6B369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A single RF</a:t>
            </a:r>
            <a:r>
              <a:rPr lang="en-US" dirty="0">
                <a:solidFill>
                  <a:schemeClr val="accent3"/>
                </a:solidFill>
              </a:rPr>
              <a:t>X</a:t>
            </a:r>
            <a:r>
              <a:rPr lang="en-US" dirty="0"/>
              <a:t> does the work of 5 RAD units…at 1/5 the cost</a:t>
            </a:r>
          </a:p>
        </p:txBody>
      </p:sp>
      <p:pic>
        <p:nvPicPr>
          <p:cNvPr id="3" name="Picture 2" descr="A white machine with a black background&#10;&#10;Description automatically generated">
            <a:extLst>
              <a:ext uri="{FF2B5EF4-FFF2-40B4-BE49-F238E27FC236}">
                <a16:creationId xmlns:a16="http://schemas.microsoft.com/office/drawing/2014/main" id="{BB39C19F-9ADB-9C16-DAE2-4625C9074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4" t="4622" r="28000" b="10044"/>
          <a:stretch/>
        </p:blipFill>
        <p:spPr>
          <a:xfrm>
            <a:off x="584564" y="1185064"/>
            <a:ext cx="1238884" cy="1930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98C09B-194D-EBCD-AEDC-083EF3063E44}"/>
              </a:ext>
            </a:extLst>
          </p:cNvPr>
          <p:cNvSpPr txBox="1"/>
          <p:nvPr/>
        </p:nvSpPr>
        <p:spPr>
          <a:xfrm>
            <a:off x="1847384" y="1839758"/>
            <a:ext cx="412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A9403"/>
                </a:solidFill>
                <a:effectLst/>
                <a:latin typeface="Open Sans" panose="020B0606030504020204" pitchFamily="34" charset="0"/>
              </a:rPr>
              <a:t>=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777F5C-E57E-BD80-3FBD-71090EF7E1A4}"/>
              </a:ext>
            </a:extLst>
          </p:cNvPr>
          <p:cNvGrpSpPr/>
          <p:nvPr/>
        </p:nvGrpSpPr>
        <p:grpSpPr>
          <a:xfrm>
            <a:off x="2357437" y="1464510"/>
            <a:ext cx="971767" cy="1493978"/>
            <a:chOff x="3148084" y="1837899"/>
            <a:chExt cx="973540" cy="149670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9D9C0D0-781C-4062-B800-0BF195CAD7F6}"/>
                </a:ext>
              </a:extLst>
            </p:cNvPr>
            <p:cNvSpPr/>
            <p:nvPr/>
          </p:nvSpPr>
          <p:spPr>
            <a:xfrm>
              <a:off x="3148084" y="1837899"/>
              <a:ext cx="973540" cy="1496704"/>
            </a:xfrm>
            <a:custGeom>
              <a:avLst/>
              <a:gdLst>
                <a:gd name="connsiteX0" fmla="*/ 113731 w 973540"/>
                <a:gd name="connsiteY0" fmla="*/ 0 h 1496704"/>
                <a:gd name="connsiteX1" fmla="*/ 923498 w 973540"/>
                <a:gd name="connsiteY1" fmla="*/ 63689 h 1496704"/>
                <a:gd name="connsiteX2" fmla="*/ 923498 w 973540"/>
                <a:gd name="connsiteY2" fmla="*/ 1137313 h 1496704"/>
                <a:gd name="connsiteX3" fmla="*/ 973540 w 973540"/>
                <a:gd name="connsiteY3" fmla="*/ 1410268 h 1496704"/>
                <a:gd name="connsiteX4" fmla="*/ 827964 w 973540"/>
                <a:gd name="connsiteY4" fmla="*/ 1410268 h 1496704"/>
                <a:gd name="connsiteX5" fmla="*/ 777922 w 973540"/>
                <a:gd name="connsiteY5" fmla="*/ 1378423 h 1496704"/>
                <a:gd name="connsiteX6" fmla="*/ 777922 w 973540"/>
                <a:gd name="connsiteY6" fmla="*/ 1291988 h 1496704"/>
                <a:gd name="connsiteX7" fmla="*/ 263856 w 973540"/>
                <a:gd name="connsiteY7" fmla="*/ 1355677 h 1496704"/>
                <a:gd name="connsiteX8" fmla="*/ 263856 w 973540"/>
                <a:gd name="connsiteY8" fmla="*/ 1496704 h 1496704"/>
                <a:gd name="connsiteX9" fmla="*/ 122829 w 973540"/>
                <a:gd name="connsiteY9" fmla="*/ 1496704 h 1496704"/>
                <a:gd name="connsiteX10" fmla="*/ 0 w 973540"/>
                <a:gd name="connsiteY10" fmla="*/ 1301086 h 1496704"/>
                <a:gd name="connsiteX11" fmla="*/ 0 w 973540"/>
                <a:gd name="connsiteY11" fmla="*/ 191068 h 1496704"/>
                <a:gd name="connsiteX12" fmla="*/ 113731 w 973540"/>
                <a:gd name="connsiteY12" fmla="*/ 0 h 149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540" h="1496704">
                  <a:moveTo>
                    <a:pt x="113731" y="0"/>
                  </a:moveTo>
                  <a:lnTo>
                    <a:pt x="923498" y="63689"/>
                  </a:lnTo>
                  <a:lnTo>
                    <a:pt x="923498" y="1137313"/>
                  </a:lnTo>
                  <a:lnTo>
                    <a:pt x="973540" y="1410268"/>
                  </a:lnTo>
                  <a:lnTo>
                    <a:pt x="827964" y="1410268"/>
                  </a:lnTo>
                  <a:lnTo>
                    <a:pt x="777922" y="1378423"/>
                  </a:lnTo>
                  <a:lnTo>
                    <a:pt x="777922" y="1291988"/>
                  </a:lnTo>
                  <a:lnTo>
                    <a:pt x="263856" y="1355677"/>
                  </a:lnTo>
                  <a:lnTo>
                    <a:pt x="263856" y="1496704"/>
                  </a:lnTo>
                  <a:lnTo>
                    <a:pt x="122829" y="1496704"/>
                  </a:lnTo>
                  <a:lnTo>
                    <a:pt x="0" y="1301086"/>
                  </a:lnTo>
                  <a:lnTo>
                    <a:pt x="0" y="191068"/>
                  </a:lnTo>
                  <a:lnTo>
                    <a:pt x="113731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5237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FB25DD8-B622-8669-0BBE-27CEB8B7FE27}"/>
                </a:ext>
              </a:extLst>
            </p:cNvPr>
            <p:cNvSpPr/>
            <p:nvPr/>
          </p:nvSpPr>
          <p:spPr>
            <a:xfrm>
              <a:off x="3393743" y="1937982"/>
              <a:ext cx="514066" cy="586854"/>
            </a:xfrm>
            <a:custGeom>
              <a:avLst/>
              <a:gdLst>
                <a:gd name="connsiteX0" fmla="*/ 0 w 514066"/>
                <a:gd name="connsiteY0" fmla="*/ 0 h 586854"/>
                <a:gd name="connsiteX1" fmla="*/ 514066 w 514066"/>
                <a:gd name="connsiteY1" fmla="*/ 36394 h 586854"/>
                <a:gd name="connsiteX2" fmla="*/ 514066 w 514066"/>
                <a:gd name="connsiteY2" fmla="*/ 586854 h 586854"/>
                <a:gd name="connsiteX3" fmla="*/ 0 w 514066"/>
                <a:gd name="connsiteY3" fmla="*/ 586854 h 586854"/>
                <a:gd name="connsiteX4" fmla="*/ 0 w 514066"/>
                <a:gd name="connsiteY4" fmla="*/ 0 h 58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066" h="586854">
                  <a:moveTo>
                    <a:pt x="0" y="0"/>
                  </a:moveTo>
                  <a:lnTo>
                    <a:pt x="514066" y="36394"/>
                  </a:lnTo>
                  <a:lnTo>
                    <a:pt x="514066" y="586854"/>
                  </a:lnTo>
                  <a:lnTo>
                    <a:pt x="0" y="586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586F7A6-2C57-FF0B-4B7A-7713D18C87DB}"/>
                </a:ext>
              </a:extLst>
            </p:cNvPr>
            <p:cNvCxnSpPr>
              <a:cxnSpLocks/>
              <a:stCxn id="9" idx="0"/>
              <a:endCxn id="9" idx="9"/>
            </p:cNvCxnSpPr>
            <p:nvPr/>
          </p:nvCxnSpPr>
          <p:spPr>
            <a:xfrm>
              <a:off x="3261815" y="1837899"/>
              <a:ext cx="9098" cy="149670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B222AB-9768-2083-598F-1E87316E7DCA}"/>
              </a:ext>
            </a:extLst>
          </p:cNvPr>
          <p:cNvGrpSpPr/>
          <p:nvPr/>
        </p:nvGrpSpPr>
        <p:grpSpPr>
          <a:xfrm>
            <a:off x="3692927" y="1464510"/>
            <a:ext cx="971767" cy="1493978"/>
            <a:chOff x="3148084" y="1837899"/>
            <a:chExt cx="973540" cy="1496704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BC4DCDF-7FA2-F105-0FB0-7A75DCCE85FC}"/>
                </a:ext>
              </a:extLst>
            </p:cNvPr>
            <p:cNvSpPr/>
            <p:nvPr/>
          </p:nvSpPr>
          <p:spPr>
            <a:xfrm>
              <a:off x="3148084" y="1837899"/>
              <a:ext cx="973540" cy="1496704"/>
            </a:xfrm>
            <a:custGeom>
              <a:avLst/>
              <a:gdLst>
                <a:gd name="connsiteX0" fmla="*/ 113731 w 973540"/>
                <a:gd name="connsiteY0" fmla="*/ 0 h 1496704"/>
                <a:gd name="connsiteX1" fmla="*/ 923498 w 973540"/>
                <a:gd name="connsiteY1" fmla="*/ 63689 h 1496704"/>
                <a:gd name="connsiteX2" fmla="*/ 923498 w 973540"/>
                <a:gd name="connsiteY2" fmla="*/ 1137313 h 1496704"/>
                <a:gd name="connsiteX3" fmla="*/ 973540 w 973540"/>
                <a:gd name="connsiteY3" fmla="*/ 1410268 h 1496704"/>
                <a:gd name="connsiteX4" fmla="*/ 827964 w 973540"/>
                <a:gd name="connsiteY4" fmla="*/ 1410268 h 1496704"/>
                <a:gd name="connsiteX5" fmla="*/ 777922 w 973540"/>
                <a:gd name="connsiteY5" fmla="*/ 1378423 h 1496704"/>
                <a:gd name="connsiteX6" fmla="*/ 777922 w 973540"/>
                <a:gd name="connsiteY6" fmla="*/ 1291988 h 1496704"/>
                <a:gd name="connsiteX7" fmla="*/ 263856 w 973540"/>
                <a:gd name="connsiteY7" fmla="*/ 1355677 h 1496704"/>
                <a:gd name="connsiteX8" fmla="*/ 263856 w 973540"/>
                <a:gd name="connsiteY8" fmla="*/ 1496704 h 1496704"/>
                <a:gd name="connsiteX9" fmla="*/ 122829 w 973540"/>
                <a:gd name="connsiteY9" fmla="*/ 1496704 h 1496704"/>
                <a:gd name="connsiteX10" fmla="*/ 0 w 973540"/>
                <a:gd name="connsiteY10" fmla="*/ 1301086 h 1496704"/>
                <a:gd name="connsiteX11" fmla="*/ 0 w 973540"/>
                <a:gd name="connsiteY11" fmla="*/ 191068 h 1496704"/>
                <a:gd name="connsiteX12" fmla="*/ 113731 w 973540"/>
                <a:gd name="connsiteY12" fmla="*/ 0 h 149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540" h="1496704">
                  <a:moveTo>
                    <a:pt x="113731" y="0"/>
                  </a:moveTo>
                  <a:lnTo>
                    <a:pt x="923498" y="63689"/>
                  </a:lnTo>
                  <a:lnTo>
                    <a:pt x="923498" y="1137313"/>
                  </a:lnTo>
                  <a:lnTo>
                    <a:pt x="973540" y="1410268"/>
                  </a:lnTo>
                  <a:lnTo>
                    <a:pt x="827964" y="1410268"/>
                  </a:lnTo>
                  <a:lnTo>
                    <a:pt x="777922" y="1378423"/>
                  </a:lnTo>
                  <a:lnTo>
                    <a:pt x="777922" y="1291988"/>
                  </a:lnTo>
                  <a:lnTo>
                    <a:pt x="263856" y="1355677"/>
                  </a:lnTo>
                  <a:lnTo>
                    <a:pt x="263856" y="1496704"/>
                  </a:lnTo>
                  <a:lnTo>
                    <a:pt x="122829" y="1496704"/>
                  </a:lnTo>
                  <a:lnTo>
                    <a:pt x="0" y="1301086"/>
                  </a:lnTo>
                  <a:lnTo>
                    <a:pt x="0" y="191068"/>
                  </a:lnTo>
                  <a:lnTo>
                    <a:pt x="113731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5237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7F75D92-30C6-B9EB-B0F8-B4A590CCE3C1}"/>
                </a:ext>
              </a:extLst>
            </p:cNvPr>
            <p:cNvSpPr/>
            <p:nvPr/>
          </p:nvSpPr>
          <p:spPr>
            <a:xfrm>
              <a:off x="3393743" y="1937982"/>
              <a:ext cx="514066" cy="586854"/>
            </a:xfrm>
            <a:custGeom>
              <a:avLst/>
              <a:gdLst>
                <a:gd name="connsiteX0" fmla="*/ 0 w 514066"/>
                <a:gd name="connsiteY0" fmla="*/ 0 h 586854"/>
                <a:gd name="connsiteX1" fmla="*/ 514066 w 514066"/>
                <a:gd name="connsiteY1" fmla="*/ 36394 h 586854"/>
                <a:gd name="connsiteX2" fmla="*/ 514066 w 514066"/>
                <a:gd name="connsiteY2" fmla="*/ 586854 h 586854"/>
                <a:gd name="connsiteX3" fmla="*/ 0 w 514066"/>
                <a:gd name="connsiteY3" fmla="*/ 586854 h 586854"/>
                <a:gd name="connsiteX4" fmla="*/ 0 w 514066"/>
                <a:gd name="connsiteY4" fmla="*/ 0 h 58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066" h="586854">
                  <a:moveTo>
                    <a:pt x="0" y="0"/>
                  </a:moveTo>
                  <a:lnTo>
                    <a:pt x="514066" y="36394"/>
                  </a:lnTo>
                  <a:lnTo>
                    <a:pt x="514066" y="586854"/>
                  </a:lnTo>
                  <a:lnTo>
                    <a:pt x="0" y="586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7F6F8BE-A8D6-6CA5-DA8A-CDD54C975F95}"/>
                </a:ext>
              </a:extLst>
            </p:cNvPr>
            <p:cNvCxnSpPr>
              <a:cxnSpLocks/>
              <a:stCxn id="14" idx="0"/>
              <a:endCxn id="14" idx="9"/>
            </p:cNvCxnSpPr>
            <p:nvPr/>
          </p:nvCxnSpPr>
          <p:spPr>
            <a:xfrm>
              <a:off x="3261815" y="1837899"/>
              <a:ext cx="9098" cy="149670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E3B05E-7A53-9E16-FB51-6241F8390463}"/>
              </a:ext>
            </a:extLst>
          </p:cNvPr>
          <p:cNvGrpSpPr/>
          <p:nvPr/>
        </p:nvGrpSpPr>
        <p:grpSpPr>
          <a:xfrm>
            <a:off x="5038745" y="1464510"/>
            <a:ext cx="971767" cy="1493978"/>
            <a:chOff x="3148084" y="1837899"/>
            <a:chExt cx="973540" cy="1496704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8620DDF-6AA4-9C55-719E-1BB1F835D1D3}"/>
                </a:ext>
              </a:extLst>
            </p:cNvPr>
            <p:cNvSpPr/>
            <p:nvPr/>
          </p:nvSpPr>
          <p:spPr>
            <a:xfrm>
              <a:off x="3148084" y="1837899"/>
              <a:ext cx="973540" cy="1496704"/>
            </a:xfrm>
            <a:custGeom>
              <a:avLst/>
              <a:gdLst>
                <a:gd name="connsiteX0" fmla="*/ 113731 w 973540"/>
                <a:gd name="connsiteY0" fmla="*/ 0 h 1496704"/>
                <a:gd name="connsiteX1" fmla="*/ 923498 w 973540"/>
                <a:gd name="connsiteY1" fmla="*/ 63689 h 1496704"/>
                <a:gd name="connsiteX2" fmla="*/ 923498 w 973540"/>
                <a:gd name="connsiteY2" fmla="*/ 1137313 h 1496704"/>
                <a:gd name="connsiteX3" fmla="*/ 973540 w 973540"/>
                <a:gd name="connsiteY3" fmla="*/ 1410268 h 1496704"/>
                <a:gd name="connsiteX4" fmla="*/ 827964 w 973540"/>
                <a:gd name="connsiteY4" fmla="*/ 1410268 h 1496704"/>
                <a:gd name="connsiteX5" fmla="*/ 777922 w 973540"/>
                <a:gd name="connsiteY5" fmla="*/ 1378423 h 1496704"/>
                <a:gd name="connsiteX6" fmla="*/ 777922 w 973540"/>
                <a:gd name="connsiteY6" fmla="*/ 1291988 h 1496704"/>
                <a:gd name="connsiteX7" fmla="*/ 263856 w 973540"/>
                <a:gd name="connsiteY7" fmla="*/ 1355677 h 1496704"/>
                <a:gd name="connsiteX8" fmla="*/ 263856 w 973540"/>
                <a:gd name="connsiteY8" fmla="*/ 1496704 h 1496704"/>
                <a:gd name="connsiteX9" fmla="*/ 122829 w 973540"/>
                <a:gd name="connsiteY9" fmla="*/ 1496704 h 1496704"/>
                <a:gd name="connsiteX10" fmla="*/ 0 w 973540"/>
                <a:gd name="connsiteY10" fmla="*/ 1301086 h 1496704"/>
                <a:gd name="connsiteX11" fmla="*/ 0 w 973540"/>
                <a:gd name="connsiteY11" fmla="*/ 191068 h 1496704"/>
                <a:gd name="connsiteX12" fmla="*/ 113731 w 973540"/>
                <a:gd name="connsiteY12" fmla="*/ 0 h 149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540" h="1496704">
                  <a:moveTo>
                    <a:pt x="113731" y="0"/>
                  </a:moveTo>
                  <a:lnTo>
                    <a:pt x="923498" y="63689"/>
                  </a:lnTo>
                  <a:lnTo>
                    <a:pt x="923498" y="1137313"/>
                  </a:lnTo>
                  <a:lnTo>
                    <a:pt x="973540" y="1410268"/>
                  </a:lnTo>
                  <a:lnTo>
                    <a:pt x="827964" y="1410268"/>
                  </a:lnTo>
                  <a:lnTo>
                    <a:pt x="777922" y="1378423"/>
                  </a:lnTo>
                  <a:lnTo>
                    <a:pt x="777922" y="1291988"/>
                  </a:lnTo>
                  <a:lnTo>
                    <a:pt x="263856" y="1355677"/>
                  </a:lnTo>
                  <a:lnTo>
                    <a:pt x="263856" y="1496704"/>
                  </a:lnTo>
                  <a:lnTo>
                    <a:pt x="122829" y="1496704"/>
                  </a:lnTo>
                  <a:lnTo>
                    <a:pt x="0" y="1301086"/>
                  </a:lnTo>
                  <a:lnTo>
                    <a:pt x="0" y="191068"/>
                  </a:lnTo>
                  <a:lnTo>
                    <a:pt x="113731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5237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1F2717A-60CB-7A80-F360-78341C118545}"/>
                </a:ext>
              </a:extLst>
            </p:cNvPr>
            <p:cNvSpPr/>
            <p:nvPr/>
          </p:nvSpPr>
          <p:spPr>
            <a:xfrm>
              <a:off x="3393743" y="1937982"/>
              <a:ext cx="514066" cy="586854"/>
            </a:xfrm>
            <a:custGeom>
              <a:avLst/>
              <a:gdLst>
                <a:gd name="connsiteX0" fmla="*/ 0 w 514066"/>
                <a:gd name="connsiteY0" fmla="*/ 0 h 586854"/>
                <a:gd name="connsiteX1" fmla="*/ 514066 w 514066"/>
                <a:gd name="connsiteY1" fmla="*/ 36394 h 586854"/>
                <a:gd name="connsiteX2" fmla="*/ 514066 w 514066"/>
                <a:gd name="connsiteY2" fmla="*/ 586854 h 586854"/>
                <a:gd name="connsiteX3" fmla="*/ 0 w 514066"/>
                <a:gd name="connsiteY3" fmla="*/ 586854 h 586854"/>
                <a:gd name="connsiteX4" fmla="*/ 0 w 514066"/>
                <a:gd name="connsiteY4" fmla="*/ 0 h 58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066" h="586854">
                  <a:moveTo>
                    <a:pt x="0" y="0"/>
                  </a:moveTo>
                  <a:lnTo>
                    <a:pt x="514066" y="36394"/>
                  </a:lnTo>
                  <a:lnTo>
                    <a:pt x="514066" y="586854"/>
                  </a:lnTo>
                  <a:lnTo>
                    <a:pt x="0" y="586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EB6603-ED26-6B88-18E9-E0F8B6F765D4}"/>
                </a:ext>
              </a:extLst>
            </p:cNvPr>
            <p:cNvCxnSpPr>
              <a:cxnSpLocks/>
              <a:stCxn id="18" idx="0"/>
              <a:endCxn id="18" idx="9"/>
            </p:cNvCxnSpPr>
            <p:nvPr/>
          </p:nvCxnSpPr>
          <p:spPr>
            <a:xfrm>
              <a:off x="3261815" y="1837899"/>
              <a:ext cx="9098" cy="149670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D53936-FC1D-9EAD-5639-C950F48D45EF}"/>
              </a:ext>
            </a:extLst>
          </p:cNvPr>
          <p:cNvGrpSpPr/>
          <p:nvPr/>
        </p:nvGrpSpPr>
        <p:grpSpPr>
          <a:xfrm>
            <a:off x="6379830" y="1464510"/>
            <a:ext cx="971767" cy="1493978"/>
            <a:chOff x="3148084" y="1837899"/>
            <a:chExt cx="973540" cy="1496704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0E362E0-7424-E667-FFEB-88407A6D51D1}"/>
                </a:ext>
              </a:extLst>
            </p:cNvPr>
            <p:cNvSpPr/>
            <p:nvPr/>
          </p:nvSpPr>
          <p:spPr>
            <a:xfrm>
              <a:off x="3148084" y="1837899"/>
              <a:ext cx="973540" cy="1496704"/>
            </a:xfrm>
            <a:custGeom>
              <a:avLst/>
              <a:gdLst>
                <a:gd name="connsiteX0" fmla="*/ 113731 w 973540"/>
                <a:gd name="connsiteY0" fmla="*/ 0 h 1496704"/>
                <a:gd name="connsiteX1" fmla="*/ 923498 w 973540"/>
                <a:gd name="connsiteY1" fmla="*/ 63689 h 1496704"/>
                <a:gd name="connsiteX2" fmla="*/ 923498 w 973540"/>
                <a:gd name="connsiteY2" fmla="*/ 1137313 h 1496704"/>
                <a:gd name="connsiteX3" fmla="*/ 973540 w 973540"/>
                <a:gd name="connsiteY3" fmla="*/ 1410268 h 1496704"/>
                <a:gd name="connsiteX4" fmla="*/ 827964 w 973540"/>
                <a:gd name="connsiteY4" fmla="*/ 1410268 h 1496704"/>
                <a:gd name="connsiteX5" fmla="*/ 777922 w 973540"/>
                <a:gd name="connsiteY5" fmla="*/ 1378423 h 1496704"/>
                <a:gd name="connsiteX6" fmla="*/ 777922 w 973540"/>
                <a:gd name="connsiteY6" fmla="*/ 1291988 h 1496704"/>
                <a:gd name="connsiteX7" fmla="*/ 263856 w 973540"/>
                <a:gd name="connsiteY7" fmla="*/ 1355677 h 1496704"/>
                <a:gd name="connsiteX8" fmla="*/ 263856 w 973540"/>
                <a:gd name="connsiteY8" fmla="*/ 1496704 h 1496704"/>
                <a:gd name="connsiteX9" fmla="*/ 122829 w 973540"/>
                <a:gd name="connsiteY9" fmla="*/ 1496704 h 1496704"/>
                <a:gd name="connsiteX10" fmla="*/ 0 w 973540"/>
                <a:gd name="connsiteY10" fmla="*/ 1301086 h 1496704"/>
                <a:gd name="connsiteX11" fmla="*/ 0 w 973540"/>
                <a:gd name="connsiteY11" fmla="*/ 191068 h 1496704"/>
                <a:gd name="connsiteX12" fmla="*/ 113731 w 973540"/>
                <a:gd name="connsiteY12" fmla="*/ 0 h 149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540" h="1496704">
                  <a:moveTo>
                    <a:pt x="113731" y="0"/>
                  </a:moveTo>
                  <a:lnTo>
                    <a:pt x="923498" y="63689"/>
                  </a:lnTo>
                  <a:lnTo>
                    <a:pt x="923498" y="1137313"/>
                  </a:lnTo>
                  <a:lnTo>
                    <a:pt x="973540" y="1410268"/>
                  </a:lnTo>
                  <a:lnTo>
                    <a:pt x="827964" y="1410268"/>
                  </a:lnTo>
                  <a:lnTo>
                    <a:pt x="777922" y="1378423"/>
                  </a:lnTo>
                  <a:lnTo>
                    <a:pt x="777922" y="1291988"/>
                  </a:lnTo>
                  <a:lnTo>
                    <a:pt x="263856" y="1355677"/>
                  </a:lnTo>
                  <a:lnTo>
                    <a:pt x="263856" y="1496704"/>
                  </a:lnTo>
                  <a:lnTo>
                    <a:pt x="122829" y="1496704"/>
                  </a:lnTo>
                  <a:lnTo>
                    <a:pt x="0" y="1301086"/>
                  </a:lnTo>
                  <a:lnTo>
                    <a:pt x="0" y="191068"/>
                  </a:lnTo>
                  <a:lnTo>
                    <a:pt x="113731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5237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8714E98-3710-B204-F413-00492909EB15}"/>
                </a:ext>
              </a:extLst>
            </p:cNvPr>
            <p:cNvSpPr/>
            <p:nvPr/>
          </p:nvSpPr>
          <p:spPr>
            <a:xfrm>
              <a:off x="3393743" y="1937982"/>
              <a:ext cx="514066" cy="586854"/>
            </a:xfrm>
            <a:custGeom>
              <a:avLst/>
              <a:gdLst>
                <a:gd name="connsiteX0" fmla="*/ 0 w 514066"/>
                <a:gd name="connsiteY0" fmla="*/ 0 h 586854"/>
                <a:gd name="connsiteX1" fmla="*/ 514066 w 514066"/>
                <a:gd name="connsiteY1" fmla="*/ 36394 h 586854"/>
                <a:gd name="connsiteX2" fmla="*/ 514066 w 514066"/>
                <a:gd name="connsiteY2" fmla="*/ 586854 h 586854"/>
                <a:gd name="connsiteX3" fmla="*/ 0 w 514066"/>
                <a:gd name="connsiteY3" fmla="*/ 586854 h 586854"/>
                <a:gd name="connsiteX4" fmla="*/ 0 w 514066"/>
                <a:gd name="connsiteY4" fmla="*/ 0 h 58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066" h="586854">
                  <a:moveTo>
                    <a:pt x="0" y="0"/>
                  </a:moveTo>
                  <a:lnTo>
                    <a:pt x="514066" y="36394"/>
                  </a:lnTo>
                  <a:lnTo>
                    <a:pt x="514066" y="586854"/>
                  </a:lnTo>
                  <a:lnTo>
                    <a:pt x="0" y="586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48D9714-7A72-B25E-B694-8ABD39F4B548}"/>
                </a:ext>
              </a:extLst>
            </p:cNvPr>
            <p:cNvCxnSpPr>
              <a:cxnSpLocks/>
              <a:stCxn id="22" idx="0"/>
              <a:endCxn id="22" idx="9"/>
            </p:cNvCxnSpPr>
            <p:nvPr/>
          </p:nvCxnSpPr>
          <p:spPr>
            <a:xfrm>
              <a:off x="3261815" y="1837899"/>
              <a:ext cx="9098" cy="149670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C47B9C-258E-6514-D39B-96B7F93F7894}"/>
              </a:ext>
            </a:extLst>
          </p:cNvPr>
          <p:cNvGrpSpPr/>
          <p:nvPr/>
        </p:nvGrpSpPr>
        <p:grpSpPr>
          <a:xfrm>
            <a:off x="7693256" y="1464510"/>
            <a:ext cx="971767" cy="1493978"/>
            <a:chOff x="3148084" y="1837899"/>
            <a:chExt cx="973540" cy="1496704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0CE7AF8-B373-C96D-F1EA-EC89F68F15C3}"/>
                </a:ext>
              </a:extLst>
            </p:cNvPr>
            <p:cNvSpPr/>
            <p:nvPr/>
          </p:nvSpPr>
          <p:spPr>
            <a:xfrm>
              <a:off x="3148084" y="1837899"/>
              <a:ext cx="973540" cy="1496704"/>
            </a:xfrm>
            <a:custGeom>
              <a:avLst/>
              <a:gdLst>
                <a:gd name="connsiteX0" fmla="*/ 113731 w 973540"/>
                <a:gd name="connsiteY0" fmla="*/ 0 h 1496704"/>
                <a:gd name="connsiteX1" fmla="*/ 923498 w 973540"/>
                <a:gd name="connsiteY1" fmla="*/ 63689 h 1496704"/>
                <a:gd name="connsiteX2" fmla="*/ 923498 w 973540"/>
                <a:gd name="connsiteY2" fmla="*/ 1137313 h 1496704"/>
                <a:gd name="connsiteX3" fmla="*/ 973540 w 973540"/>
                <a:gd name="connsiteY3" fmla="*/ 1410268 h 1496704"/>
                <a:gd name="connsiteX4" fmla="*/ 827964 w 973540"/>
                <a:gd name="connsiteY4" fmla="*/ 1410268 h 1496704"/>
                <a:gd name="connsiteX5" fmla="*/ 777922 w 973540"/>
                <a:gd name="connsiteY5" fmla="*/ 1378423 h 1496704"/>
                <a:gd name="connsiteX6" fmla="*/ 777922 w 973540"/>
                <a:gd name="connsiteY6" fmla="*/ 1291988 h 1496704"/>
                <a:gd name="connsiteX7" fmla="*/ 263856 w 973540"/>
                <a:gd name="connsiteY7" fmla="*/ 1355677 h 1496704"/>
                <a:gd name="connsiteX8" fmla="*/ 263856 w 973540"/>
                <a:gd name="connsiteY8" fmla="*/ 1496704 h 1496704"/>
                <a:gd name="connsiteX9" fmla="*/ 122829 w 973540"/>
                <a:gd name="connsiteY9" fmla="*/ 1496704 h 1496704"/>
                <a:gd name="connsiteX10" fmla="*/ 0 w 973540"/>
                <a:gd name="connsiteY10" fmla="*/ 1301086 h 1496704"/>
                <a:gd name="connsiteX11" fmla="*/ 0 w 973540"/>
                <a:gd name="connsiteY11" fmla="*/ 191068 h 1496704"/>
                <a:gd name="connsiteX12" fmla="*/ 113731 w 973540"/>
                <a:gd name="connsiteY12" fmla="*/ 0 h 149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540" h="1496704">
                  <a:moveTo>
                    <a:pt x="113731" y="0"/>
                  </a:moveTo>
                  <a:lnTo>
                    <a:pt x="923498" y="63689"/>
                  </a:lnTo>
                  <a:lnTo>
                    <a:pt x="923498" y="1137313"/>
                  </a:lnTo>
                  <a:lnTo>
                    <a:pt x="973540" y="1410268"/>
                  </a:lnTo>
                  <a:lnTo>
                    <a:pt x="827964" y="1410268"/>
                  </a:lnTo>
                  <a:lnTo>
                    <a:pt x="777922" y="1378423"/>
                  </a:lnTo>
                  <a:lnTo>
                    <a:pt x="777922" y="1291988"/>
                  </a:lnTo>
                  <a:lnTo>
                    <a:pt x="263856" y="1355677"/>
                  </a:lnTo>
                  <a:lnTo>
                    <a:pt x="263856" y="1496704"/>
                  </a:lnTo>
                  <a:lnTo>
                    <a:pt x="122829" y="1496704"/>
                  </a:lnTo>
                  <a:lnTo>
                    <a:pt x="0" y="1301086"/>
                  </a:lnTo>
                  <a:lnTo>
                    <a:pt x="0" y="191068"/>
                  </a:lnTo>
                  <a:lnTo>
                    <a:pt x="113731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5237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BB12909-DCCA-B874-F5ED-7EB08FA9D7DE}"/>
                </a:ext>
              </a:extLst>
            </p:cNvPr>
            <p:cNvSpPr/>
            <p:nvPr/>
          </p:nvSpPr>
          <p:spPr>
            <a:xfrm>
              <a:off x="3393743" y="1937982"/>
              <a:ext cx="514066" cy="586854"/>
            </a:xfrm>
            <a:custGeom>
              <a:avLst/>
              <a:gdLst>
                <a:gd name="connsiteX0" fmla="*/ 0 w 514066"/>
                <a:gd name="connsiteY0" fmla="*/ 0 h 586854"/>
                <a:gd name="connsiteX1" fmla="*/ 514066 w 514066"/>
                <a:gd name="connsiteY1" fmla="*/ 36394 h 586854"/>
                <a:gd name="connsiteX2" fmla="*/ 514066 w 514066"/>
                <a:gd name="connsiteY2" fmla="*/ 586854 h 586854"/>
                <a:gd name="connsiteX3" fmla="*/ 0 w 514066"/>
                <a:gd name="connsiteY3" fmla="*/ 586854 h 586854"/>
                <a:gd name="connsiteX4" fmla="*/ 0 w 514066"/>
                <a:gd name="connsiteY4" fmla="*/ 0 h 58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066" h="586854">
                  <a:moveTo>
                    <a:pt x="0" y="0"/>
                  </a:moveTo>
                  <a:lnTo>
                    <a:pt x="514066" y="36394"/>
                  </a:lnTo>
                  <a:lnTo>
                    <a:pt x="514066" y="586854"/>
                  </a:lnTo>
                  <a:lnTo>
                    <a:pt x="0" y="586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5172E50-C394-75E6-D966-472F9FC3FF16}"/>
                </a:ext>
              </a:extLst>
            </p:cNvPr>
            <p:cNvCxnSpPr>
              <a:cxnSpLocks/>
              <a:stCxn id="26" idx="0"/>
              <a:endCxn id="26" idx="9"/>
            </p:cNvCxnSpPr>
            <p:nvPr/>
          </p:nvCxnSpPr>
          <p:spPr>
            <a:xfrm>
              <a:off x="3261815" y="1837899"/>
              <a:ext cx="9098" cy="149670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B33F931-F68D-6A1F-8C05-709F953D16FA}"/>
              </a:ext>
            </a:extLst>
          </p:cNvPr>
          <p:cNvSpPr txBox="1"/>
          <p:nvPr/>
        </p:nvSpPr>
        <p:spPr>
          <a:xfrm>
            <a:off x="3279562" y="1839760"/>
            <a:ext cx="412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A9403"/>
                </a:solidFill>
                <a:effectLst/>
                <a:latin typeface="Open Sans" panose="020B0606030504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B656D4-B33B-807D-34BF-CF14DC0EC136}"/>
              </a:ext>
            </a:extLst>
          </p:cNvPr>
          <p:cNvSpPr txBox="1"/>
          <p:nvPr/>
        </p:nvSpPr>
        <p:spPr>
          <a:xfrm>
            <a:off x="4628409" y="1839759"/>
            <a:ext cx="412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A9403"/>
                </a:solidFill>
                <a:effectLst/>
                <a:latin typeface="Open Sans" panose="020B0606030504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2F06E1-CBBF-1890-F5E0-7A10DE219F50}"/>
              </a:ext>
            </a:extLst>
          </p:cNvPr>
          <p:cNvSpPr txBox="1"/>
          <p:nvPr/>
        </p:nvSpPr>
        <p:spPr>
          <a:xfrm>
            <a:off x="5972314" y="1839758"/>
            <a:ext cx="412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A9403"/>
                </a:solidFill>
                <a:effectLst/>
                <a:latin typeface="Open Sans" panose="020B0606030504020204" pitchFamily="34" charset="0"/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283A24-DA8D-DE81-4D67-A696C2383DE4}"/>
              </a:ext>
            </a:extLst>
          </p:cNvPr>
          <p:cNvSpPr txBox="1"/>
          <p:nvPr/>
        </p:nvSpPr>
        <p:spPr>
          <a:xfrm>
            <a:off x="7302161" y="1829725"/>
            <a:ext cx="412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A9403"/>
                </a:solidFill>
                <a:effectLst/>
                <a:latin typeface="Open Sans" panose="020B0606030504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6B063-E821-ECF6-AC3A-B17840339D8D}"/>
              </a:ext>
            </a:extLst>
          </p:cNvPr>
          <p:cNvSpPr txBox="1"/>
          <p:nvPr/>
        </p:nvSpPr>
        <p:spPr>
          <a:xfrm>
            <a:off x="2391171" y="2239390"/>
            <a:ext cx="976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Open Sans" panose="020B0606030504020204" pitchFamily="34" charset="0"/>
              </a:rPr>
              <a:t>90 lb / 24 hr</a:t>
            </a:r>
          </a:p>
          <a:p>
            <a:pPr algn="ctr"/>
            <a:r>
              <a:rPr lang="en-US" sz="1000" dirty="0">
                <a:effectLst/>
                <a:latin typeface="Open Sans" panose="020B0606030504020204" pitchFamily="34" charset="0"/>
              </a:rPr>
              <a:t>$360,000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8CAE2F-1030-FF5B-EF82-DBF495082FA0}"/>
              </a:ext>
            </a:extLst>
          </p:cNvPr>
          <p:cNvSpPr txBox="1"/>
          <p:nvPr/>
        </p:nvSpPr>
        <p:spPr>
          <a:xfrm>
            <a:off x="3692259" y="2239390"/>
            <a:ext cx="1075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Open Sans" panose="020B0606030504020204" pitchFamily="34" charset="0"/>
              </a:rPr>
              <a:t>90 lb / 24 hr</a:t>
            </a:r>
          </a:p>
          <a:p>
            <a:pPr algn="ctr"/>
            <a:r>
              <a:rPr lang="en-US" sz="1000" dirty="0">
                <a:effectLst/>
                <a:latin typeface="Open Sans" panose="020B0606030504020204" pitchFamily="34" charset="0"/>
              </a:rPr>
              <a:t>$360,000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C5F58A-F070-6485-769D-128D0FA932F1}"/>
              </a:ext>
            </a:extLst>
          </p:cNvPr>
          <p:cNvSpPr txBox="1"/>
          <p:nvPr/>
        </p:nvSpPr>
        <p:spPr>
          <a:xfrm>
            <a:off x="5080949" y="2214081"/>
            <a:ext cx="971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Open Sans" panose="020B0606030504020204" pitchFamily="34" charset="0"/>
              </a:rPr>
              <a:t>90 lb / 24 hr</a:t>
            </a:r>
          </a:p>
          <a:p>
            <a:pPr algn="ctr"/>
            <a:r>
              <a:rPr lang="en-US" sz="1000" dirty="0">
                <a:effectLst/>
                <a:latin typeface="Open Sans" panose="020B0606030504020204" pitchFamily="34" charset="0"/>
              </a:rPr>
              <a:t>$360,000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82566B-E9D3-2152-2C65-460ECCCADFFF}"/>
              </a:ext>
            </a:extLst>
          </p:cNvPr>
          <p:cNvSpPr txBox="1"/>
          <p:nvPr/>
        </p:nvSpPr>
        <p:spPr>
          <a:xfrm>
            <a:off x="6416415" y="2214081"/>
            <a:ext cx="971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Open Sans" panose="020B0606030504020204" pitchFamily="34" charset="0"/>
              </a:rPr>
              <a:t>90 lb / 24 hr</a:t>
            </a:r>
          </a:p>
          <a:p>
            <a:pPr algn="ctr"/>
            <a:r>
              <a:rPr lang="en-US" sz="1000" dirty="0">
                <a:effectLst/>
                <a:latin typeface="Open Sans" panose="020B0606030504020204" pitchFamily="34" charset="0"/>
              </a:rPr>
              <a:t>$360,000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8AB585-217B-3E7B-FEAB-6CB4A517710A}"/>
              </a:ext>
            </a:extLst>
          </p:cNvPr>
          <p:cNvSpPr txBox="1"/>
          <p:nvPr/>
        </p:nvSpPr>
        <p:spPr>
          <a:xfrm>
            <a:off x="7804222" y="2224321"/>
            <a:ext cx="971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Open Sans" panose="020B0606030504020204" pitchFamily="34" charset="0"/>
              </a:rPr>
              <a:t>90 lb / 24 hr</a:t>
            </a:r>
          </a:p>
          <a:p>
            <a:pPr algn="ctr"/>
            <a:r>
              <a:rPr lang="en-US" sz="1000" dirty="0">
                <a:effectLst/>
                <a:latin typeface="Open Sans" panose="020B0606030504020204" pitchFamily="34" charset="0"/>
              </a:rPr>
              <a:t>$360,000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4023E1-D674-6E9B-1893-CF0E1EB30161}"/>
              </a:ext>
            </a:extLst>
          </p:cNvPr>
          <p:cNvSpPr txBox="1"/>
          <p:nvPr/>
        </p:nvSpPr>
        <p:spPr>
          <a:xfrm>
            <a:off x="409407" y="3332169"/>
            <a:ext cx="164432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12487D"/>
                </a:solidFill>
                <a:effectLst/>
                <a:latin typeface="Open Sans" panose="020B0606030504020204" pitchFamily="34" charset="0"/>
              </a:rPr>
              <a:t>1 Ziel RF</a:t>
            </a:r>
            <a:r>
              <a:rPr lang="en-US" sz="1400" b="1" dirty="0">
                <a:solidFill>
                  <a:srgbClr val="FA9403"/>
                </a:solidFill>
                <a:effectLst/>
                <a:latin typeface="Open Sans" panose="020B0606030504020204" pitchFamily="34" charset="0"/>
              </a:rPr>
              <a:t>X</a:t>
            </a:r>
            <a:r>
              <a:rPr lang="en-US" sz="1400" b="1" dirty="0">
                <a:solidFill>
                  <a:srgbClr val="12487D"/>
                </a:solidFill>
                <a:effectLst/>
                <a:latin typeface="Open Sans" panose="020B0606030504020204" pitchFamily="34" charset="0"/>
              </a:rPr>
              <a:t> UNIT</a:t>
            </a:r>
            <a:endParaRPr lang="en-US" sz="1400" dirty="0">
              <a:solidFill>
                <a:srgbClr val="12487D"/>
              </a:solidFill>
              <a:effectLst/>
              <a:latin typeface="Open Sans" panose="020B0606030504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12487D"/>
                </a:solidFill>
                <a:effectLst/>
                <a:latin typeface="Open Sans" panose="020B0606030504020204" pitchFamily="34" charset="0"/>
              </a:rPr>
              <a:t>480 lb / 24 hr</a:t>
            </a:r>
          </a:p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12487D"/>
                </a:solidFill>
                <a:effectLst/>
                <a:latin typeface="Open Sans" panose="020B0606030504020204" pitchFamily="34" charset="0"/>
              </a:rPr>
              <a:t>$340,000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4BD04-FCB2-DF9F-C666-A2D856103653}"/>
              </a:ext>
            </a:extLst>
          </p:cNvPr>
          <p:cNvSpPr txBox="1"/>
          <p:nvPr/>
        </p:nvSpPr>
        <p:spPr>
          <a:xfrm>
            <a:off x="4664694" y="3332169"/>
            <a:ext cx="164432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12487D"/>
                </a:solidFill>
                <a:effectLst/>
                <a:latin typeface="Open Sans" panose="020B0606030504020204" pitchFamily="34" charset="0"/>
              </a:rPr>
              <a:t>5 RAD 420 UNITS</a:t>
            </a:r>
            <a:endParaRPr lang="en-US" sz="1400" dirty="0">
              <a:solidFill>
                <a:srgbClr val="12487D"/>
              </a:solidFill>
              <a:effectLst/>
              <a:latin typeface="Open Sans" panose="020B0606030504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12487D"/>
                </a:solidFill>
                <a:effectLst/>
                <a:latin typeface="Open Sans" panose="020B0606030504020204" pitchFamily="34" charset="0"/>
              </a:rPr>
              <a:t>450 lb / 24 hr</a:t>
            </a:r>
          </a:p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12487D"/>
                </a:solidFill>
                <a:effectLst/>
                <a:latin typeface="Open Sans" panose="020B0606030504020204" pitchFamily="34" charset="0"/>
              </a:rPr>
              <a:t>$1,700,000</a:t>
            </a:r>
            <a:endParaRPr lang="en-US" sz="1400" dirty="0">
              <a:solidFill>
                <a:srgbClr val="12487D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DBE99A56-1190-8A5E-EEE3-A47BF168300D}"/>
              </a:ext>
            </a:extLst>
          </p:cNvPr>
          <p:cNvSpPr/>
          <p:nvPr/>
        </p:nvSpPr>
        <p:spPr>
          <a:xfrm rot="16200000">
            <a:off x="5377203" y="-149551"/>
            <a:ext cx="290746" cy="6506824"/>
          </a:xfrm>
          <a:prstGeom prst="leftBrace">
            <a:avLst>
              <a:gd name="adj1" fmla="val 8333"/>
              <a:gd name="adj2" fmla="val 4987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68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A Range of models – all at a turnkey price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BF4950-193E-8490-5008-966FCFA265DF}"/>
              </a:ext>
            </a:extLst>
          </p:cNvPr>
          <p:cNvGrpSpPr/>
          <p:nvPr/>
        </p:nvGrpSpPr>
        <p:grpSpPr>
          <a:xfrm>
            <a:off x="703876" y="1227500"/>
            <a:ext cx="7486553" cy="2936243"/>
            <a:chOff x="703876" y="1227500"/>
            <a:chExt cx="7486553" cy="2936243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6FF0DDA-9824-201F-51BD-2327E4B90BEC}"/>
                </a:ext>
              </a:extLst>
            </p:cNvPr>
            <p:cNvSpPr/>
            <p:nvPr/>
          </p:nvSpPr>
          <p:spPr>
            <a:xfrm>
              <a:off x="703876" y="1227500"/>
              <a:ext cx="2350822" cy="2936243"/>
            </a:xfrm>
            <a:custGeom>
              <a:avLst/>
              <a:gdLst>
                <a:gd name="connsiteX0" fmla="*/ 0 w 2350822"/>
                <a:gd name="connsiteY0" fmla="*/ 235082 h 2936243"/>
                <a:gd name="connsiteX1" fmla="*/ 235082 w 2350822"/>
                <a:gd name="connsiteY1" fmla="*/ 0 h 2936243"/>
                <a:gd name="connsiteX2" fmla="*/ 2115740 w 2350822"/>
                <a:gd name="connsiteY2" fmla="*/ 0 h 2936243"/>
                <a:gd name="connsiteX3" fmla="*/ 2350822 w 2350822"/>
                <a:gd name="connsiteY3" fmla="*/ 235082 h 2936243"/>
                <a:gd name="connsiteX4" fmla="*/ 2350822 w 2350822"/>
                <a:gd name="connsiteY4" fmla="*/ 2701161 h 2936243"/>
                <a:gd name="connsiteX5" fmla="*/ 2115740 w 2350822"/>
                <a:gd name="connsiteY5" fmla="*/ 2936243 h 2936243"/>
                <a:gd name="connsiteX6" fmla="*/ 235082 w 2350822"/>
                <a:gd name="connsiteY6" fmla="*/ 2936243 h 2936243"/>
                <a:gd name="connsiteX7" fmla="*/ 0 w 2350822"/>
                <a:gd name="connsiteY7" fmla="*/ 2701161 h 2936243"/>
                <a:gd name="connsiteX8" fmla="*/ 0 w 2350822"/>
                <a:gd name="connsiteY8" fmla="*/ 235082 h 293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0822" h="2936243">
                  <a:moveTo>
                    <a:pt x="0" y="235082"/>
                  </a:moveTo>
                  <a:cubicBezTo>
                    <a:pt x="0" y="105250"/>
                    <a:pt x="105250" y="0"/>
                    <a:pt x="235082" y="0"/>
                  </a:cubicBezTo>
                  <a:lnTo>
                    <a:pt x="2115740" y="0"/>
                  </a:lnTo>
                  <a:cubicBezTo>
                    <a:pt x="2245572" y="0"/>
                    <a:pt x="2350822" y="105250"/>
                    <a:pt x="2350822" y="235082"/>
                  </a:cubicBezTo>
                  <a:lnTo>
                    <a:pt x="2350822" y="2701161"/>
                  </a:lnTo>
                  <a:cubicBezTo>
                    <a:pt x="2350822" y="2830993"/>
                    <a:pt x="2245572" y="2936243"/>
                    <a:pt x="2115740" y="2936243"/>
                  </a:cubicBezTo>
                  <a:lnTo>
                    <a:pt x="235082" y="2936243"/>
                  </a:lnTo>
                  <a:cubicBezTo>
                    <a:pt x="105250" y="2936243"/>
                    <a:pt x="0" y="2830993"/>
                    <a:pt x="0" y="2701161"/>
                  </a:cubicBezTo>
                  <a:lnTo>
                    <a:pt x="0" y="2350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212395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solidFill>
                    <a:schemeClr val="accent3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RFX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436021-7206-8771-554E-3830070F70B2}"/>
                </a:ext>
              </a:extLst>
            </p:cNvPr>
            <p:cNvSpPr/>
            <p:nvPr/>
          </p:nvSpPr>
          <p:spPr>
            <a:xfrm>
              <a:off x="842852" y="2108710"/>
              <a:ext cx="2103107" cy="428292"/>
            </a:xfrm>
            <a:custGeom>
              <a:avLst/>
              <a:gdLst>
                <a:gd name="connsiteX0" fmla="*/ 0 w 2103107"/>
                <a:gd name="connsiteY0" fmla="*/ 42829 h 428292"/>
                <a:gd name="connsiteX1" fmla="*/ 42829 w 2103107"/>
                <a:gd name="connsiteY1" fmla="*/ 0 h 428292"/>
                <a:gd name="connsiteX2" fmla="*/ 2060278 w 2103107"/>
                <a:gd name="connsiteY2" fmla="*/ 0 h 428292"/>
                <a:gd name="connsiteX3" fmla="*/ 2103107 w 2103107"/>
                <a:gd name="connsiteY3" fmla="*/ 42829 h 428292"/>
                <a:gd name="connsiteX4" fmla="*/ 2103107 w 2103107"/>
                <a:gd name="connsiteY4" fmla="*/ 385463 h 428292"/>
                <a:gd name="connsiteX5" fmla="*/ 2060278 w 2103107"/>
                <a:gd name="connsiteY5" fmla="*/ 428292 h 428292"/>
                <a:gd name="connsiteX6" fmla="*/ 42829 w 2103107"/>
                <a:gd name="connsiteY6" fmla="*/ 428292 h 428292"/>
                <a:gd name="connsiteX7" fmla="*/ 0 w 2103107"/>
                <a:gd name="connsiteY7" fmla="*/ 385463 h 428292"/>
                <a:gd name="connsiteX8" fmla="*/ 0 w 2103107"/>
                <a:gd name="connsiteY8" fmla="*/ 42829 h 42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428292">
                  <a:moveTo>
                    <a:pt x="0" y="42829"/>
                  </a:moveTo>
                  <a:cubicBezTo>
                    <a:pt x="0" y="19175"/>
                    <a:pt x="19175" y="0"/>
                    <a:pt x="42829" y="0"/>
                  </a:cubicBezTo>
                  <a:lnTo>
                    <a:pt x="2060278" y="0"/>
                  </a:lnTo>
                  <a:cubicBezTo>
                    <a:pt x="2083932" y="0"/>
                    <a:pt x="2103107" y="19175"/>
                    <a:pt x="2103107" y="42829"/>
                  </a:cubicBezTo>
                  <a:lnTo>
                    <a:pt x="2103107" y="385463"/>
                  </a:lnTo>
                  <a:cubicBezTo>
                    <a:pt x="2103107" y="409117"/>
                    <a:pt x="2083932" y="428292"/>
                    <a:pt x="2060278" y="428292"/>
                  </a:cubicBezTo>
                  <a:lnTo>
                    <a:pt x="42829" y="428292"/>
                  </a:lnTo>
                  <a:cubicBezTo>
                    <a:pt x="19175" y="428292"/>
                    <a:pt x="0" y="409117"/>
                    <a:pt x="0" y="385463"/>
                  </a:cubicBezTo>
                  <a:lnTo>
                    <a:pt x="0" y="42829"/>
                  </a:lnTo>
                  <a:close/>
                </a:path>
              </a:pathLst>
            </a:custGeom>
            <a:solidFill>
              <a:srgbClr val="14487D"/>
            </a:solidFill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104" tIns="39214" rIns="48104" bIns="3921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$340,000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51529D5-5382-3820-C41B-B90E66C141DB}"/>
                </a:ext>
              </a:extLst>
            </p:cNvPr>
            <p:cNvSpPr/>
            <p:nvPr/>
          </p:nvSpPr>
          <p:spPr>
            <a:xfrm>
              <a:off x="3282036" y="1227500"/>
              <a:ext cx="2350822" cy="2936243"/>
            </a:xfrm>
            <a:custGeom>
              <a:avLst/>
              <a:gdLst>
                <a:gd name="connsiteX0" fmla="*/ 0 w 2350822"/>
                <a:gd name="connsiteY0" fmla="*/ 235082 h 2936243"/>
                <a:gd name="connsiteX1" fmla="*/ 235082 w 2350822"/>
                <a:gd name="connsiteY1" fmla="*/ 0 h 2936243"/>
                <a:gd name="connsiteX2" fmla="*/ 2115740 w 2350822"/>
                <a:gd name="connsiteY2" fmla="*/ 0 h 2936243"/>
                <a:gd name="connsiteX3" fmla="*/ 2350822 w 2350822"/>
                <a:gd name="connsiteY3" fmla="*/ 235082 h 2936243"/>
                <a:gd name="connsiteX4" fmla="*/ 2350822 w 2350822"/>
                <a:gd name="connsiteY4" fmla="*/ 2701161 h 2936243"/>
                <a:gd name="connsiteX5" fmla="*/ 2115740 w 2350822"/>
                <a:gd name="connsiteY5" fmla="*/ 2936243 h 2936243"/>
                <a:gd name="connsiteX6" fmla="*/ 235082 w 2350822"/>
                <a:gd name="connsiteY6" fmla="*/ 2936243 h 2936243"/>
                <a:gd name="connsiteX7" fmla="*/ 0 w 2350822"/>
                <a:gd name="connsiteY7" fmla="*/ 2701161 h 2936243"/>
                <a:gd name="connsiteX8" fmla="*/ 0 w 2350822"/>
                <a:gd name="connsiteY8" fmla="*/ 235082 h 293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0822" h="2936243">
                  <a:moveTo>
                    <a:pt x="0" y="235082"/>
                  </a:moveTo>
                  <a:cubicBezTo>
                    <a:pt x="0" y="105250"/>
                    <a:pt x="105250" y="0"/>
                    <a:pt x="235082" y="0"/>
                  </a:cubicBezTo>
                  <a:lnTo>
                    <a:pt x="2115740" y="0"/>
                  </a:lnTo>
                  <a:cubicBezTo>
                    <a:pt x="2245572" y="0"/>
                    <a:pt x="2350822" y="105250"/>
                    <a:pt x="2350822" y="235082"/>
                  </a:cubicBezTo>
                  <a:lnTo>
                    <a:pt x="2350822" y="2701161"/>
                  </a:lnTo>
                  <a:cubicBezTo>
                    <a:pt x="2350822" y="2830993"/>
                    <a:pt x="2245572" y="2936243"/>
                    <a:pt x="2115740" y="2936243"/>
                  </a:cubicBezTo>
                  <a:lnTo>
                    <a:pt x="235082" y="2936243"/>
                  </a:lnTo>
                  <a:cubicBezTo>
                    <a:pt x="105250" y="2936243"/>
                    <a:pt x="0" y="2830993"/>
                    <a:pt x="0" y="2701161"/>
                  </a:cubicBezTo>
                  <a:lnTo>
                    <a:pt x="0" y="2350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212395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APEX 7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C6C69E3-79E8-EA77-A370-B6E159FC9B5A}"/>
                </a:ext>
              </a:extLst>
            </p:cNvPr>
            <p:cNvSpPr/>
            <p:nvPr/>
          </p:nvSpPr>
          <p:spPr>
            <a:xfrm>
              <a:off x="3392644" y="2108625"/>
              <a:ext cx="2103107" cy="428283"/>
            </a:xfrm>
            <a:custGeom>
              <a:avLst/>
              <a:gdLst>
                <a:gd name="connsiteX0" fmla="*/ 0 w 2103107"/>
                <a:gd name="connsiteY0" fmla="*/ 42828 h 428283"/>
                <a:gd name="connsiteX1" fmla="*/ 42828 w 2103107"/>
                <a:gd name="connsiteY1" fmla="*/ 0 h 428283"/>
                <a:gd name="connsiteX2" fmla="*/ 2060279 w 2103107"/>
                <a:gd name="connsiteY2" fmla="*/ 0 h 428283"/>
                <a:gd name="connsiteX3" fmla="*/ 2103107 w 2103107"/>
                <a:gd name="connsiteY3" fmla="*/ 42828 h 428283"/>
                <a:gd name="connsiteX4" fmla="*/ 2103107 w 2103107"/>
                <a:gd name="connsiteY4" fmla="*/ 385455 h 428283"/>
                <a:gd name="connsiteX5" fmla="*/ 2060279 w 2103107"/>
                <a:gd name="connsiteY5" fmla="*/ 428283 h 428283"/>
                <a:gd name="connsiteX6" fmla="*/ 42828 w 2103107"/>
                <a:gd name="connsiteY6" fmla="*/ 428283 h 428283"/>
                <a:gd name="connsiteX7" fmla="*/ 0 w 2103107"/>
                <a:gd name="connsiteY7" fmla="*/ 385455 h 428283"/>
                <a:gd name="connsiteX8" fmla="*/ 0 w 2103107"/>
                <a:gd name="connsiteY8" fmla="*/ 42828 h 42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428283">
                  <a:moveTo>
                    <a:pt x="0" y="42828"/>
                  </a:moveTo>
                  <a:cubicBezTo>
                    <a:pt x="0" y="19175"/>
                    <a:pt x="19175" y="0"/>
                    <a:pt x="42828" y="0"/>
                  </a:cubicBezTo>
                  <a:lnTo>
                    <a:pt x="2060279" y="0"/>
                  </a:lnTo>
                  <a:cubicBezTo>
                    <a:pt x="2083932" y="0"/>
                    <a:pt x="2103107" y="19175"/>
                    <a:pt x="2103107" y="42828"/>
                  </a:cubicBezTo>
                  <a:lnTo>
                    <a:pt x="2103107" y="385455"/>
                  </a:lnTo>
                  <a:cubicBezTo>
                    <a:pt x="2103107" y="409108"/>
                    <a:pt x="2083932" y="428283"/>
                    <a:pt x="2060279" y="428283"/>
                  </a:cubicBezTo>
                  <a:lnTo>
                    <a:pt x="42828" y="428283"/>
                  </a:lnTo>
                  <a:cubicBezTo>
                    <a:pt x="19175" y="428283"/>
                    <a:pt x="0" y="409108"/>
                    <a:pt x="0" y="385455"/>
                  </a:cubicBezTo>
                  <a:lnTo>
                    <a:pt x="0" y="42828"/>
                  </a:lnTo>
                  <a:close/>
                </a:path>
              </a:pathLst>
            </a:custGeom>
            <a:solidFill>
              <a:srgbClr val="14487D"/>
            </a:solidFill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104" tIns="39214" rIns="48104" bIns="3921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$304,000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AFA0732-93D9-E1E0-2B3E-43D7BB80C148}"/>
                </a:ext>
              </a:extLst>
            </p:cNvPr>
            <p:cNvSpPr/>
            <p:nvPr/>
          </p:nvSpPr>
          <p:spPr>
            <a:xfrm>
              <a:off x="3392644" y="2667664"/>
              <a:ext cx="2103107" cy="362501"/>
            </a:xfrm>
            <a:custGeom>
              <a:avLst/>
              <a:gdLst>
                <a:gd name="connsiteX0" fmla="*/ 0 w 2103107"/>
                <a:gd name="connsiteY0" fmla="*/ 36250 h 362501"/>
                <a:gd name="connsiteX1" fmla="*/ 36250 w 2103107"/>
                <a:gd name="connsiteY1" fmla="*/ 0 h 362501"/>
                <a:gd name="connsiteX2" fmla="*/ 2066857 w 2103107"/>
                <a:gd name="connsiteY2" fmla="*/ 0 h 362501"/>
                <a:gd name="connsiteX3" fmla="*/ 2103107 w 2103107"/>
                <a:gd name="connsiteY3" fmla="*/ 36250 h 362501"/>
                <a:gd name="connsiteX4" fmla="*/ 2103107 w 2103107"/>
                <a:gd name="connsiteY4" fmla="*/ 326251 h 362501"/>
                <a:gd name="connsiteX5" fmla="*/ 2066857 w 2103107"/>
                <a:gd name="connsiteY5" fmla="*/ 362501 h 362501"/>
                <a:gd name="connsiteX6" fmla="*/ 36250 w 2103107"/>
                <a:gd name="connsiteY6" fmla="*/ 362501 h 362501"/>
                <a:gd name="connsiteX7" fmla="*/ 0 w 2103107"/>
                <a:gd name="connsiteY7" fmla="*/ 326251 h 362501"/>
                <a:gd name="connsiteX8" fmla="*/ 0 w 2103107"/>
                <a:gd name="connsiteY8" fmla="*/ 36250 h 36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362501">
                  <a:moveTo>
                    <a:pt x="0" y="36250"/>
                  </a:moveTo>
                  <a:cubicBezTo>
                    <a:pt x="0" y="16230"/>
                    <a:pt x="16230" y="0"/>
                    <a:pt x="36250" y="0"/>
                  </a:cubicBezTo>
                  <a:lnTo>
                    <a:pt x="2066857" y="0"/>
                  </a:lnTo>
                  <a:cubicBezTo>
                    <a:pt x="2086877" y="0"/>
                    <a:pt x="2103107" y="16230"/>
                    <a:pt x="2103107" y="36250"/>
                  </a:cubicBezTo>
                  <a:lnTo>
                    <a:pt x="2103107" y="326251"/>
                  </a:lnTo>
                  <a:cubicBezTo>
                    <a:pt x="2103107" y="346271"/>
                    <a:pt x="2086877" y="362501"/>
                    <a:pt x="2066857" y="362501"/>
                  </a:cubicBezTo>
                  <a:lnTo>
                    <a:pt x="36250" y="362501"/>
                  </a:lnTo>
                  <a:cubicBezTo>
                    <a:pt x="16230" y="362501"/>
                    <a:pt x="0" y="346271"/>
                    <a:pt x="0" y="326251"/>
                  </a:cubicBezTo>
                  <a:lnTo>
                    <a:pt x="0" y="36250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177" tIns="37287" rIns="46177" bIns="3728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Inventory USA*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28194C-5AAB-5E98-9A32-DEFB283CEB99}"/>
                </a:ext>
              </a:extLst>
            </p:cNvPr>
            <p:cNvSpPr/>
            <p:nvPr/>
          </p:nvSpPr>
          <p:spPr>
            <a:xfrm>
              <a:off x="3392644" y="3160920"/>
              <a:ext cx="2103107" cy="362501"/>
            </a:xfrm>
            <a:custGeom>
              <a:avLst/>
              <a:gdLst>
                <a:gd name="connsiteX0" fmla="*/ 0 w 2103107"/>
                <a:gd name="connsiteY0" fmla="*/ 36250 h 362501"/>
                <a:gd name="connsiteX1" fmla="*/ 36250 w 2103107"/>
                <a:gd name="connsiteY1" fmla="*/ 0 h 362501"/>
                <a:gd name="connsiteX2" fmla="*/ 2066857 w 2103107"/>
                <a:gd name="connsiteY2" fmla="*/ 0 h 362501"/>
                <a:gd name="connsiteX3" fmla="*/ 2103107 w 2103107"/>
                <a:gd name="connsiteY3" fmla="*/ 36250 h 362501"/>
                <a:gd name="connsiteX4" fmla="*/ 2103107 w 2103107"/>
                <a:gd name="connsiteY4" fmla="*/ 326251 h 362501"/>
                <a:gd name="connsiteX5" fmla="*/ 2066857 w 2103107"/>
                <a:gd name="connsiteY5" fmla="*/ 362501 h 362501"/>
                <a:gd name="connsiteX6" fmla="*/ 36250 w 2103107"/>
                <a:gd name="connsiteY6" fmla="*/ 362501 h 362501"/>
                <a:gd name="connsiteX7" fmla="*/ 0 w 2103107"/>
                <a:gd name="connsiteY7" fmla="*/ 326251 h 362501"/>
                <a:gd name="connsiteX8" fmla="*/ 0 w 2103107"/>
                <a:gd name="connsiteY8" fmla="*/ 36250 h 36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362501">
                  <a:moveTo>
                    <a:pt x="0" y="36250"/>
                  </a:moveTo>
                  <a:cubicBezTo>
                    <a:pt x="0" y="16230"/>
                    <a:pt x="16230" y="0"/>
                    <a:pt x="36250" y="0"/>
                  </a:cubicBezTo>
                  <a:lnTo>
                    <a:pt x="2066857" y="0"/>
                  </a:lnTo>
                  <a:cubicBezTo>
                    <a:pt x="2086877" y="0"/>
                    <a:pt x="2103107" y="16230"/>
                    <a:pt x="2103107" y="36250"/>
                  </a:cubicBezTo>
                  <a:lnTo>
                    <a:pt x="2103107" y="326251"/>
                  </a:lnTo>
                  <a:cubicBezTo>
                    <a:pt x="2103107" y="346271"/>
                    <a:pt x="2086877" y="362501"/>
                    <a:pt x="2066857" y="362501"/>
                  </a:cubicBezTo>
                  <a:lnTo>
                    <a:pt x="36250" y="362501"/>
                  </a:lnTo>
                  <a:cubicBezTo>
                    <a:pt x="16230" y="362501"/>
                    <a:pt x="0" y="346271"/>
                    <a:pt x="0" y="326251"/>
                  </a:cubicBezTo>
                  <a:lnTo>
                    <a:pt x="0" y="36250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177" tIns="37287" rIns="46177" bIns="3728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480 VAC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04E9167-D104-449F-DA0F-446BD9BBDFF9}"/>
                </a:ext>
              </a:extLst>
            </p:cNvPr>
            <p:cNvSpPr/>
            <p:nvPr/>
          </p:nvSpPr>
          <p:spPr>
            <a:xfrm>
              <a:off x="3392644" y="3654176"/>
              <a:ext cx="2103107" cy="362501"/>
            </a:xfrm>
            <a:custGeom>
              <a:avLst/>
              <a:gdLst>
                <a:gd name="connsiteX0" fmla="*/ 0 w 2103107"/>
                <a:gd name="connsiteY0" fmla="*/ 36250 h 362501"/>
                <a:gd name="connsiteX1" fmla="*/ 36250 w 2103107"/>
                <a:gd name="connsiteY1" fmla="*/ 0 h 362501"/>
                <a:gd name="connsiteX2" fmla="*/ 2066857 w 2103107"/>
                <a:gd name="connsiteY2" fmla="*/ 0 h 362501"/>
                <a:gd name="connsiteX3" fmla="*/ 2103107 w 2103107"/>
                <a:gd name="connsiteY3" fmla="*/ 36250 h 362501"/>
                <a:gd name="connsiteX4" fmla="*/ 2103107 w 2103107"/>
                <a:gd name="connsiteY4" fmla="*/ 326251 h 362501"/>
                <a:gd name="connsiteX5" fmla="*/ 2066857 w 2103107"/>
                <a:gd name="connsiteY5" fmla="*/ 362501 h 362501"/>
                <a:gd name="connsiteX6" fmla="*/ 36250 w 2103107"/>
                <a:gd name="connsiteY6" fmla="*/ 362501 h 362501"/>
                <a:gd name="connsiteX7" fmla="*/ 0 w 2103107"/>
                <a:gd name="connsiteY7" fmla="*/ 326251 h 362501"/>
                <a:gd name="connsiteX8" fmla="*/ 0 w 2103107"/>
                <a:gd name="connsiteY8" fmla="*/ 36250 h 36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362501">
                  <a:moveTo>
                    <a:pt x="0" y="36250"/>
                  </a:moveTo>
                  <a:cubicBezTo>
                    <a:pt x="0" y="16230"/>
                    <a:pt x="16230" y="0"/>
                    <a:pt x="36250" y="0"/>
                  </a:cubicBezTo>
                  <a:lnTo>
                    <a:pt x="2066857" y="0"/>
                  </a:lnTo>
                  <a:cubicBezTo>
                    <a:pt x="2086877" y="0"/>
                    <a:pt x="2103107" y="16230"/>
                    <a:pt x="2103107" y="36250"/>
                  </a:cubicBezTo>
                  <a:lnTo>
                    <a:pt x="2103107" y="326251"/>
                  </a:lnTo>
                  <a:cubicBezTo>
                    <a:pt x="2103107" y="346271"/>
                    <a:pt x="2086877" y="362501"/>
                    <a:pt x="2066857" y="362501"/>
                  </a:cubicBezTo>
                  <a:lnTo>
                    <a:pt x="36250" y="362501"/>
                  </a:lnTo>
                  <a:cubicBezTo>
                    <a:pt x="16230" y="362501"/>
                    <a:pt x="0" y="346271"/>
                    <a:pt x="0" y="326251"/>
                  </a:cubicBezTo>
                  <a:lnTo>
                    <a:pt x="0" y="36250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177" tIns="37287" rIns="46177" bIns="37287" numCol="1" spcCol="1270" anchor="ctr" anchorCtr="0">
              <a:noAutofit/>
            </a:bodyPr>
            <a:lstStyle/>
            <a:p>
              <a:pPr algn="ctr"/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42 ft</a:t>
              </a:r>
              <a:r>
                <a:rPr lang="en-US" sz="1400" b="0" i="0" kern="1200" baseline="300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B864EDE-0ED7-6456-4443-7183491253D9}"/>
                </a:ext>
              </a:extLst>
            </p:cNvPr>
            <p:cNvSpPr/>
            <p:nvPr/>
          </p:nvSpPr>
          <p:spPr>
            <a:xfrm>
              <a:off x="5839607" y="1227500"/>
              <a:ext cx="2350822" cy="2936243"/>
            </a:xfrm>
            <a:custGeom>
              <a:avLst/>
              <a:gdLst>
                <a:gd name="connsiteX0" fmla="*/ 0 w 2350822"/>
                <a:gd name="connsiteY0" fmla="*/ 235082 h 2936243"/>
                <a:gd name="connsiteX1" fmla="*/ 235082 w 2350822"/>
                <a:gd name="connsiteY1" fmla="*/ 0 h 2936243"/>
                <a:gd name="connsiteX2" fmla="*/ 2115740 w 2350822"/>
                <a:gd name="connsiteY2" fmla="*/ 0 h 2936243"/>
                <a:gd name="connsiteX3" fmla="*/ 2350822 w 2350822"/>
                <a:gd name="connsiteY3" fmla="*/ 235082 h 2936243"/>
                <a:gd name="connsiteX4" fmla="*/ 2350822 w 2350822"/>
                <a:gd name="connsiteY4" fmla="*/ 2701161 h 2936243"/>
                <a:gd name="connsiteX5" fmla="*/ 2115740 w 2350822"/>
                <a:gd name="connsiteY5" fmla="*/ 2936243 h 2936243"/>
                <a:gd name="connsiteX6" fmla="*/ 235082 w 2350822"/>
                <a:gd name="connsiteY6" fmla="*/ 2936243 h 2936243"/>
                <a:gd name="connsiteX7" fmla="*/ 0 w 2350822"/>
                <a:gd name="connsiteY7" fmla="*/ 2701161 h 2936243"/>
                <a:gd name="connsiteX8" fmla="*/ 0 w 2350822"/>
                <a:gd name="connsiteY8" fmla="*/ 235082 h 293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0822" h="2936243">
                  <a:moveTo>
                    <a:pt x="0" y="235082"/>
                  </a:moveTo>
                  <a:cubicBezTo>
                    <a:pt x="0" y="105250"/>
                    <a:pt x="105250" y="0"/>
                    <a:pt x="235082" y="0"/>
                  </a:cubicBezTo>
                  <a:lnTo>
                    <a:pt x="2115740" y="0"/>
                  </a:lnTo>
                  <a:cubicBezTo>
                    <a:pt x="2245572" y="0"/>
                    <a:pt x="2350822" y="105250"/>
                    <a:pt x="2350822" y="235082"/>
                  </a:cubicBezTo>
                  <a:lnTo>
                    <a:pt x="2350822" y="2701161"/>
                  </a:lnTo>
                  <a:cubicBezTo>
                    <a:pt x="2350822" y="2830993"/>
                    <a:pt x="2245572" y="2936243"/>
                    <a:pt x="2115740" y="2936243"/>
                  </a:cubicBezTo>
                  <a:lnTo>
                    <a:pt x="235082" y="2936243"/>
                  </a:lnTo>
                  <a:cubicBezTo>
                    <a:pt x="105250" y="2936243"/>
                    <a:pt x="0" y="2830993"/>
                    <a:pt x="0" y="2701161"/>
                  </a:cubicBezTo>
                  <a:lnTo>
                    <a:pt x="0" y="2350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212395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APEX 7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Reconditioned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9CCA136-8771-F47E-C8AB-9FAD0DAAB6F3}"/>
                </a:ext>
              </a:extLst>
            </p:cNvPr>
            <p:cNvSpPr/>
            <p:nvPr/>
          </p:nvSpPr>
          <p:spPr>
            <a:xfrm>
              <a:off x="5963465" y="2109357"/>
              <a:ext cx="2103107" cy="428288"/>
            </a:xfrm>
            <a:custGeom>
              <a:avLst/>
              <a:gdLst>
                <a:gd name="connsiteX0" fmla="*/ 0 w 2103107"/>
                <a:gd name="connsiteY0" fmla="*/ 42829 h 428288"/>
                <a:gd name="connsiteX1" fmla="*/ 42829 w 2103107"/>
                <a:gd name="connsiteY1" fmla="*/ 0 h 428288"/>
                <a:gd name="connsiteX2" fmla="*/ 2060278 w 2103107"/>
                <a:gd name="connsiteY2" fmla="*/ 0 h 428288"/>
                <a:gd name="connsiteX3" fmla="*/ 2103107 w 2103107"/>
                <a:gd name="connsiteY3" fmla="*/ 42829 h 428288"/>
                <a:gd name="connsiteX4" fmla="*/ 2103107 w 2103107"/>
                <a:gd name="connsiteY4" fmla="*/ 385459 h 428288"/>
                <a:gd name="connsiteX5" fmla="*/ 2060278 w 2103107"/>
                <a:gd name="connsiteY5" fmla="*/ 428288 h 428288"/>
                <a:gd name="connsiteX6" fmla="*/ 42829 w 2103107"/>
                <a:gd name="connsiteY6" fmla="*/ 428288 h 428288"/>
                <a:gd name="connsiteX7" fmla="*/ 0 w 2103107"/>
                <a:gd name="connsiteY7" fmla="*/ 385459 h 428288"/>
                <a:gd name="connsiteX8" fmla="*/ 0 w 2103107"/>
                <a:gd name="connsiteY8" fmla="*/ 42829 h 42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428288">
                  <a:moveTo>
                    <a:pt x="0" y="42829"/>
                  </a:moveTo>
                  <a:cubicBezTo>
                    <a:pt x="0" y="19175"/>
                    <a:pt x="19175" y="0"/>
                    <a:pt x="42829" y="0"/>
                  </a:cubicBezTo>
                  <a:lnTo>
                    <a:pt x="2060278" y="0"/>
                  </a:lnTo>
                  <a:cubicBezTo>
                    <a:pt x="2083932" y="0"/>
                    <a:pt x="2103107" y="19175"/>
                    <a:pt x="2103107" y="42829"/>
                  </a:cubicBezTo>
                  <a:lnTo>
                    <a:pt x="2103107" y="385459"/>
                  </a:lnTo>
                  <a:cubicBezTo>
                    <a:pt x="2103107" y="409113"/>
                    <a:pt x="2083932" y="428288"/>
                    <a:pt x="2060278" y="428288"/>
                  </a:cubicBezTo>
                  <a:lnTo>
                    <a:pt x="42829" y="428288"/>
                  </a:lnTo>
                  <a:cubicBezTo>
                    <a:pt x="19175" y="428288"/>
                    <a:pt x="0" y="409113"/>
                    <a:pt x="0" y="385459"/>
                  </a:cubicBezTo>
                  <a:lnTo>
                    <a:pt x="0" y="42829"/>
                  </a:lnTo>
                  <a:close/>
                </a:path>
              </a:pathLst>
            </a:custGeom>
            <a:solidFill>
              <a:srgbClr val="14487D"/>
            </a:solidFill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104" tIns="39214" rIns="48104" bIns="3921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$240,000</a:t>
              </a:r>
              <a:endParaRPr lang="en-US" sz="1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88CC830-232A-5222-9295-A46FE8F8B0E1}"/>
                </a:ext>
              </a:extLst>
            </p:cNvPr>
            <p:cNvSpPr/>
            <p:nvPr/>
          </p:nvSpPr>
          <p:spPr>
            <a:xfrm>
              <a:off x="5963465" y="2692773"/>
              <a:ext cx="2103107" cy="337639"/>
            </a:xfrm>
            <a:custGeom>
              <a:avLst/>
              <a:gdLst>
                <a:gd name="connsiteX0" fmla="*/ 0 w 2103107"/>
                <a:gd name="connsiteY0" fmla="*/ 33764 h 337639"/>
                <a:gd name="connsiteX1" fmla="*/ 33764 w 2103107"/>
                <a:gd name="connsiteY1" fmla="*/ 0 h 337639"/>
                <a:gd name="connsiteX2" fmla="*/ 2069343 w 2103107"/>
                <a:gd name="connsiteY2" fmla="*/ 0 h 337639"/>
                <a:gd name="connsiteX3" fmla="*/ 2103107 w 2103107"/>
                <a:gd name="connsiteY3" fmla="*/ 33764 h 337639"/>
                <a:gd name="connsiteX4" fmla="*/ 2103107 w 2103107"/>
                <a:gd name="connsiteY4" fmla="*/ 303875 h 337639"/>
                <a:gd name="connsiteX5" fmla="*/ 2069343 w 2103107"/>
                <a:gd name="connsiteY5" fmla="*/ 337639 h 337639"/>
                <a:gd name="connsiteX6" fmla="*/ 33764 w 2103107"/>
                <a:gd name="connsiteY6" fmla="*/ 337639 h 337639"/>
                <a:gd name="connsiteX7" fmla="*/ 0 w 2103107"/>
                <a:gd name="connsiteY7" fmla="*/ 303875 h 337639"/>
                <a:gd name="connsiteX8" fmla="*/ 0 w 2103107"/>
                <a:gd name="connsiteY8" fmla="*/ 33764 h 33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337639">
                  <a:moveTo>
                    <a:pt x="0" y="33764"/>
                  </a:moveTo>
                  <a:cubicBezTo>
                    <a:pt x="0" y="15117"/>
                    <a:pt x="15117" y="0"/>
                    <a:pt x="33764" y="0"/>
                  </a:cubicBezTo>
                  <a:lnTo>
                    <a:pt x="2069343" y="0"/>
                  </a:lnTo>
                  <a:cubicBezTo>
                    <a:pt x="2087990" y="0"/>
                    <a:pt x="2103107" y="15117"/>
                    <a:pt x="2103107" y="33764"/>
                  </a:cubicBezTo>
                  <a:lnTo>
                    <a:pt x="2103107" y="303875"/>
                  </a:lnTo>
                  <a:cubicBezTo>
                    <a:pt x="2103107" y="322522"/>
                    <a:pt x="2087990" y="337639"/>
                    <a:pt x="2069343" y="337639"/>
                  </a:cubicBezTo>
                  <a:lnTo>
                    <a:pt x="33764" y="337639"/>
                  </a:lnTo>
                  <a:cubicBezTo>
                    <a:pt x="15117" y="337639"/>
                    <a:pt x="0" y="322522"/>
                    <a:pt x="0" y="303875"/>
                  </a:cubicBezTo>
                  <a:lnTo>
                    <a:pt x="0" y="33764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449" tIns="36559" rIns="45449" bIns="3655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Inventory USA*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7DF7360-EE72-B933-3896-56BBDFD8DC2D}"/>
                </a:ext>
              </a:extLst>
            </p:cNvPr>
            <p:cNvSpPr/>
            <p:nvPr/>
          </p:nvSpPr>
          <p:spPr>
            <a:xfrm>
              <a:off x="5963465" y="3185540"/>
              <a:ext cx="2103107" cy="337639"/>
            </a:xfrm>
            <a:custGeom>
              <a:avLst/>
              <a:gdLst>
                <a:gd name="connsiteX0" fmla="*/ 0 w 2103107"/>
                <a:gd name="connsiteY0" fmla="*/ 33764 h 337639"/>
                <a:gd name="connsiteX1" fmla="*/ 33764 w 2103107"/>
                <a:gd name="connsiteY1" fmla="*/ 0 h 337639"/>
                <a:gd name="connsiteX2" fmla="*/ 2069343 w 2103107"/>
                <a:gd name="connsiteY2" fmla="*/ 0 h 337639"/>
                <a:gd name="connsiteX3" fmla="*/ 2103107 w 2103107"/>
                <a:gd name="connsiteY3" fmla="*/ 33764 h 337639"/>
                <a:gd name="connsiteX4" fmla="*/ 2103107 w 2103107"/>
                <a:gd name="connsiteY4" fmla="*/ 303875 h 337639"/>
                <a:gd name="connsiteX5" fmla="*/ 2069343 w 2103107"/>
                <a:gd name="connsiteY5" fmla="*/ 337639 h 337639"/>
                <a:gd name="connsiteX6" fmla="*/ 33764 w 2103107"/>
                <a:gd name="connsiteY6" fmla="*/ 337639 h 337639"/>
                <a:gd name="connsiteX7" fmla="*/ 0 w 2103107"/>
                <a:gd name="connsiteY7" fmla="*/ 303875 h 337639"/>
                <a:gd name="connsiteX8" fmla="*/ 0 w 2103107"/>
                <a:gd name="connsiteY8" fmla="*/ 33764 h 33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337639">
                  <a:moveTo>
                    <a:pt x="0" y="33764"/>
                  </a:moveTo>
                  <a:cubicBezTo>
                    <a:pt x="0" y="15117"/>
                    <a:pt x="15117" y="0"/>
                    <a:pt x="33764" y="0"/>
                  </a:cubicBezTo>
                  <a:lnTo>
                    <a:pt x="2069343" y="0"/>
                  </a:lnTo>
                  <a:cubicBezTo>
                    <a:pt x="2087990" y="0"/>
                    <a:pt x="2103107" y="15117"/>
                    <a:pt x="2103107" y="33764"/>
                  </a:cubicBezTo>
                  <a:lnTo>
                    <a:pt x="2103107" y="303875"/>
                  </a:lnTo>
                  <a:cubicBezTo>
                    <a:pt x="2103107" y="322522"/>
                    <a:pt x="2087990" y="337639"/>
                    <a:pt x="2069343" y="337639"/>
                  </a:cubicBezTo>
                  <a:lnTo>
                    <a:pt x="33764" y="337639"/>
                  </a:lnTo>
                  <a:cubicBezTo>
                    <a:pt x="15117" y="337639"/>
                    <a:pt x="0" y="322522"/>
                    <a:pt x="0" y="303875"/>
                  </a:cubicBezTo>
                  <a:lnTo>
                    <a:pt x="0" y="33764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449" tIns="36559" rIns="45449" bIns="3655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480 VAC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D9E4772-05A5-EF92-CAA6-F61B3BD96351}"/>
                </a:ext>
              </a:extLst>
            </p:cNvPr>
            <p:cNvSpPr/>
            <p:nvPr/>
          </p:nvSpPr>
          <p:spPr>
            <a:xfrm>
              <a:off x="5963465" y="3678307"/>
              <a:ext cx="2103107" cy="337639"/>
            </a:xfrm>
            <a:custGeom>
              <a:avLst/>
              <a:gdLst>
                <a:gd name="connsiteX0" fmla="*/ 0 w 2103107"/>
                <a:gd name="connsiteY0" fmla="*/ 33764 h 337639"/>
                <a:gd name="connsiteX1" fmla="*/ 33764 w 2103107"/>
                <a:gd name="connsiteY1" fmla="*/ 0 h 337639"/>
                <a:gd name="connsiteX2" fmla="*/ 2069343 w 2103107"/>
                <a:gd name="connsiteY2" fmla="*/ 0 h 337639"/>
                <a:gd name="connsiteX3" fmla="*/ 2103107 w 2103107"/>
                <a:gd name="connsiteY3" fmla="*/ 33764 h 337639"/>
                <a:gd name="connsiteX4" fmla="*/ 2103107 w 2103107"/>
                <a:gd name="connsiteY4" fmla="*/ 303875 h 337639"/>
                <a:gd name="connsiteX5" fmla="*/ 2069343 w 2103107"/>
                <a:gd name="connsiteY5" fmla="*/ 337639 h 337639"/>
                <a:gd name="connsiteX6" fmla="*/ 33764 w 2103107"/>
                <a:gd name="connsiteY6" fmla="*/ 337639 h 337639"/>
                <a:gd name="connsiteX7" fmla="*/ 0 w 2103107"/>
                <a:gd name="connsiteY7" fmla="*/ 303875 h 337639"/>
                <a:gd name="connsiteX8" fmla="*/ 0 w 2103107"/>
                <a:gd name="connsiteY8" fmla="*/ 33764 h 33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337639">
                  <a:moveTo>
                    <a:pt x="0" y="33764"/>
                  </a:moveTo>
                  <a:cubicBezTo>
                    <a:pt x="0" y="15117"/>
                    <a:pt x="15117" y="0"/>
                    <a:pt x="33764" y="0"/>
                  </a:cubicBezTo>
                  <a:lnTo>
                    <a:pt x="2069343" y="0"/>
                  </a:lnTo>
                  <a:cubicBezTo>
                    <a:pt x="2087990" y="0"/>
                    <a:pt x="2103107" y="15117"/>
                    <a:pt x="2103107" y="33764"/>
                  </a:cubicBezTo>
                  <a:lnTo>
                    <a:pt x="2103107" y="303875"/>
                  </a:lnTo>
                  <a:cubicBezTo>
                    <a:pt x="2103107" y="322522"/>
                    <a:pt x="2087990" y="337639"/>
                    <a:pt x="2069343" y="337639"/>
                  </a:cubicBezTo>
                  <a:lnTo>
                    <a:pt x="33764" y="337639"/>
                  </a:lnTo>
                  <a:cubicBezTo>
                    <a:pt x="15117" y="337639"/>
                    <a:pt x="0" y="322522"/>
                    <a:pt x="0" y="303875"/>
                  </a:cubicBezTo>
                  <a:lnTo>
                    <a:pt x="0" y="33764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449" tIns="36559" rIns="45449" bIns="36559" numCol="1" spcCol="1270" anchor="ctr" anchorCtr="0">
              <a:noAutofit/>
            </a:bodyPr>
            <a:lstStyle/>
            <a:p>
              <a:pPr algn="ctr"/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42 ft</a:t>
              </a:r>
              <a:r>
                <a:rPr lang="en-US" sz="1400" b="0" i="0" kern="1200" baseline="300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5EA23F63-67CC-2E6B-0741-645C966FEA43}"/>
              </a:ext>
            </a:extLst>
          </p:cNvPr>
          <p:cNvSpPr/>
          <p:nvPr/>
        </p:nvSpPr>
        <p:spPr>
          <a:xfrm>
            <a:off x="842852" y="2727823"/>
            <a:ext cx="2103107" cy="362501"/>
          </a:xfrm>
          <a:custGeom>
            <a:avLst/>
            <a:gdLst>
              <a:gd name="connsiteX0" fmla="*/ 0 w 2103107"/>
              <a:gd name="connsiteY0" fmla="*/ 36250 h 362501"/>
              <a:gd name="connsiteX1" fmla="*/ 36250 w 2103107"/>
              <a:gd name="connsiteY1" fmla="*/ 0 h 362501"/>
              <a:gd name="connsiteX2" fmla="*/ 2066857 w 2103107"/>
              <a:gd name="connsiteY2" fmla="*/ 0 h 362501"/>
              <a:gd name="connsiteX3" fmla="*/ 2103107 w 2103107"/>
              <a:gd name="connsiteY3" fmla="*/ 36250 h 362501"/>
              <a:gd name="connsiteX4" fmla="*/ 2103107 w 2103107"/>
              <a:gd name="connsiteY4" fmla="*/ 326251 h 362501"/>
              <a:gd name="connsiteX5" fmla="*/ 2066857 w 2103107"/>
              <a:gd name="connsiteY5" fmla="*/ 362501 h 362501"/>
              <a:gd name="connsiteX6" fmla="*/ 36250 w 2103107"/>
              <a:gd name="connsiteY6" fmla="*/ 362501 h 362501"/>
              <a:gd name="connsiteX7" fmla="*/ 0 w 2103107"/>
              <a:gd name="connsiteY7" fmla="*/ 326251 h 362501"/>
              <a:gd name="connsiteX8" fmla="*/ 0 w 2103107"/>
              <a:gd name="connsiteY8" fmla="*/ 36250 h 36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3107" h="362501">
                <a:moveTo>
                  <a:pt x="0" y="36250"/>
                </a:moveTo>
                <a:cubicBezTo>
                  <a:pt x="0" y="16230"/>
                  <a:pt x="16230" y="0"/>
                  <a:pt x="36250" y="0"/>
                </a:cubicBezTo>
                <a:lnTo>
                  <a:pt x="2066857" y="0"/>
                </a:lnTo>
                <a:cubicBezTo>
                  <a:pt x="2086877" y="0"/>
                  <a:pt x="2103107" y="16230"/>
                  <a:pt x="2103107" y="36250"/>
                </a:cubicBezTo>
                <a:lnTo>
                  <a:pt x="2103107" y="326251"/>
                </a:lnTo>
                <a:cubicBezTo>
                  <a:pt x="2103107" y="346271"/>
                  <a:pt x="2086877" y="362501"/>
                  <a:pt x="2066857" y="362501"/>
                </a:cubicBezTo>
                <a:lnTo>
                  <a:pt x="36250" y="362501"/>
                </a:lnTo>
                <a:cubicBezTo>
                  <a:pt x="16230" y="362501"/>
                  <a:pt x="0" y="346271"/>
                  <a:pt x="0" y="326251"/>
                </a:cubicBezTo>
                <a:lnTo>
                  <a:pt x="0" y="36250"/>
                </a:lnTo>
                <a:close/>
              </a:path>
            </a:pathLst>
          </a:custGeom>
          <a:noFill/>
          <a:ln w="6350">
            <a:solidFill>
              <a:srgbClr val="1D74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177" tIns="37287" rIns="46177" bIns="37287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Inventory USA*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4149D66-BB56-AEF9-F9CA-DA5422BCB7FA}"/>
              </a:ext>
            </a:extLst>
          </p:cNvPr>
          <p:cNvSpPr/>
          <p:nvPr/>
        </p:nvSpPr>
        <p:spPr>
          <a:xfrm>
            <a:off x="827733" y="3160678"/>
            <a:ext cx="2103107" cy="362501"/>
          </a:xfrm>
          <a:custGeom>
            <a:avLst/>
            <a:gdLst>
              <a:gd name="connsiteX0" fmla="*/ 0 w 2103107"/>
              <a:gd name="connsiteY0" fmla="*/ 36250 h 362501"/>
              <a:gd name="connsiteX1" fmla="*/ 36250 w 2103107"/>
              <a:gd name="connsiteY1" fmla="*/ 0 h 362501"/>
              <a:gd name="connsiteX2" fmla="*/ 2066857 w 2103107"/>
              <a:gd name="connsiteY2" fmla="*/ 0 h 362501"/>
              <a:gd name="connsiteX3" fmla="*/ 2103107 w 2103107"/>
              <a:gd name="connsiteY3" fmla="*/ 36250 h 362501"/>
              <a:gd name="connsiteX4" fmla="*/ 2103107 w 2103107"/>
              <a:gd name="connsiteY4" fmla="*/ 326251 h 362501"/>
              <a:gd name="connsiteX5" fmla="*/ 2066857 w 2103107"/>
              <a:gd name="connsiteY5" fmla="*/ 362501 h 362501"/>
              <a:gd name="connsiteX6" fmla="*/ 36250 w 2103107"/>
              <a:gd name="connsiteY6" fmla="*/ 362501 h 362501"/>
              <a:gd name="connsiteX7" fmla="*/ 0 w 2103107"/>
              <a:gd name="connsiteY7" fmla="*/ 326251 h 362501"/>
              <a:gd name="connsiteX8" fmla="*/ 0 w 2103107"/>
              <a:gd name="connsiteY8" fmla="*/ 36250 h 36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3107" h="362501">
                <a:moveTo>
                  <a:pt x="0" y="36250"/>
                </a:moveTo>
                <a:cubicBezTo>
                  <a:pt x="0" y="16230"/>
                  <a:pt x="16230" y="0"/>
                  <a:pt x="36250" y="0"/>
                </a:cubicBezTo>
                <a:lnTo>
                  <a:pt x="2066857" y="0"/>
                </a:lnTo>
                <a:cubicBezTo>
                  <a:pt x="2086877" y="0"/>
                  <a:pt x="2103107" y="16230"/>
                  <a:pt x="2103107" y="36250"/>
                </a:cubicBezTo>
                <a:lnTo>
                  <a:pt x="2103107" y="326251"/>
                </a:lnTo>
                <a:cubicBezTo>
                  <a:pt x="2103107" y="346271"/>
                  <a:pt x="2086877" y="362501"/>
                  <a:pt x="2066857" y="362501"/>
                </a:cubicBezTo>
                <a:lnTo>
                  <a:pt x="36250" y="362501"/>
                </a:lnTo>
                <a:cubicBezTo>
                  <a:pt x="16230" y="362501"/>
                  <a:pt x="0" y="346271"/>
                  <a:pt x="0" y="326251"/>
                </a:cubicBezTo>
                <a:lnTo>
                  <a:pt x="0" y="36250"/>
                </a:lnTo>
                <a:close/>
              </a:path>
            </a:pathLst>
          </a:custGeom>
          <a:noFill/>
          <a:ln w="6350">
            <a:solidFill>
              <a:srgbClr val="1D74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177" tIns="37287" rIns="46177" bIns="37287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240 VAC</a:t>
            </a:r>
            <a:endParaRPr lang="en-US" sz="1400" b="0" i="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0CFB155-1095-5BC5-30FD-ED082FCE0472}"/>
              </a:ext>
            </a:extLst>
          </p:cNvPr>
          <p:cNvSpPr/>
          <p:nvPr/>
        </p:nvSpPr>
        <p:spPr>
          <a:xfrm>
            <a:off x="827732" y="3674244"/>
            <a:ext cx="2103107" cy="362501"/>
          </a:xfrm>
          <a:custGeom>
            <a:avLst/>
            <a:gdLst>
              <a:gd name="connsiteX0" fmla="*/ 0 w 2103107"/>
              <a:gd name="connsiteY0" fmla="*/ 36250 h 362501"/>
              <a:gd name="connsiteX1" fmla="*/ 36250 w 2103107"/>
              <a:gd name="connsiteY1" fmla="*/ 0 h 362501"/>
              <a:gd name="connsiteX2" fmla="*/ 2066857 w 2103107"/>
              <a:gd name="connsiteY2" fmla="*/ 0 h 362501"/>
              <a:gd name="connsiteX3" fmla="*/ 2103107 w 2103107"/>
              <a:gd name="connsiteY3" fmla="*/ 36250 h 362501"/>
              <a:gd name="connsiteX4" fmla="*/ 2103107 w 2103107"/>
              <a:gd name="connsiteY4" fmla="*/ 326251 h 362501"/>
              <a:gd name="connsiteX5" fmla="*/ 2066857 w 2103107"/>
              <a:gd name="connsiteY5" fmla="*/ 362501 h 362501"/>
              <a:gd name="connsiteX6" fmla="*/ 36250 w 2103107"/>
              <a:gd name="connsiteY6" fmla="*/ 362501 h 362501"/>
              <a:gd name="connsiteX7" fmla="*/ 0 w 2103107"/>
              <a:gd name="connsiteY7" fmla="*/ 326251 h 362501"/>
              <a:gd name="connsiteX8" fmla="*/ 0 w 2103107"/>
              <a:gd name="connsiteY8" fmla="*/ 36250 h 36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3107" h="362501">
                <a:moveTo>
                  <a:pt x="0" y="36250"/>
                </a:moveTo>
                <a:cubicBezTo>
                  <a:pt x="0" y="16230"/>
                  <a:pt x="16230" y="0"/>
                  <a:pt x="36250" y="0"/>
                </a:cubicBezTo>
                <a:lnTo>
                  <a:pt x="2066857" y="0"/>
                </a:lnTo>
                <a:cubicBezTo>
                  <a:pt x="2086877" y="0"/>
                  <a:pt x="2103107" y="16230"/>
                  <a:pt x="2103107" y="36250"/>
                </a:cubicBezTo>
                <a:lnTo>
                  <a:pt x="2103107" y="326251"/>
                </a:lnTo>
                <a:cubicBezTo>
                  <a:pt x="2103107" y="346271"/>
                  <a:pt x="2086877" y="362501"/>
                  <a:pt x="2066857" y="362501"/>
                </a:cubicBezTo>
                <a:lnTo>
                  <a:pt x="36250" y="362501"/>
                </a:lnTo>
                <a:cubicBezTo>
                  <a:pt x="16230" y="362501"/>
                  <a:pt x="0" y="346271"/>
                  <a:pt x="0" y="326251"/>
                </a:cubicBezTo>
                <a:lnTo>
                  <a:pt x="0" y="36250"/>
                </a:lnTo>
                <a:close/>
              </a:path>
            </a:pathLst>
          </a:custGeom>
          <a:noFill/>
          <a:ln w="6350">
            <a:solidFill>
              <a:srgbClr val="1D74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177" tIns="37287" rIns="46177" bIns="3728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ft</a:t>
            </a:r>
            <a:r>
              <a:rPr lang="en-US" sz="1400" b="0" i="0" kern="1200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924712-A8CE-870A-40FE-C003E0D68E32}"/>
              </a:ext>
            </a:extLst>
          </p:cNvPr>
          <p:cNvSpPr txBox="1"/>
          <p:nvPr/>
        </p:nvSpPr>
        <p:spPr>
          <a:xfrm>
            <a:off x="3925786" y="4322701"/>
            <a:ext cx="103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*In Stock</a:t>
            </a:r>
          </a:p>
        </p:txBody>
      </p:sp>
    </p:spTree>
    <p:extLst>
      <p:ext uri="{BB962C8B-B14F-4D97-AF65-F5344CB8AC3E}">
        <p14:creationId xmlns:p14="http://schemas.microsoft.com/office/powerpoint/2010/main" val="1156598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A Range of purchase Options to Meet Your Needs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BF4950-193E-8490-5008-966FCFA265DF}"/>
              </a:ext>
            </a:extLst>
          </p:cNvPr>
          <p:cNvGrpSpPr/>
          <p:nvPr/>
        </p:nvGrpSpPr>
        <p:grpSpPr>
          <a:xfrm>
            <a:off x="703876" y="1227500"/>
            <a:ext cx="7486553" cy="2936243"/>
            <a:chOff x="703876" y="1227500"/>
            <a:chExt cx="7486553" cy="2936243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6FF0DDA-9824-201F-51BD-2327E4B90BEC}"/>
                </a:ext>
              </a:extLst>
            </p:cNvPr>
            <p:cNvSpPr/>
            <p:nvPr/>
          </p:nvSpPr>
          <p:spPr>
            <a:xfrm>
              <a:off x="703876" y="1227500"/>
              <a:ext cx="2350822" cy="2936243"/>
            </a:xfrm>
            <a:custGeom>
              <a:avLst/>
              <a:gdLst>
                <a:gd name="connsiteX0" fmla="*/ 0 w 2350822"/>
                <a:gd name="connsiteY0" fmla="*/ 235082 h 2936243"/>
                <a:gd name="connsiteX1" fmla="*/ 235082 w 2350822"/>
                <a:gd name="connsiteY1" fmla="*/ 0 h 2936243"/>
                <a:gd name="connsiteX2" fmla="*/ 2115740 w 2350822"/>
                <a:gd name="connsiteY2" fmla="*/ 0 h 2936243"/>
                <a:gd name="connsiteX3" fmla="*/ 2350822 w 2350822"/>
                <a:gd name="connsiteY3" fmla="*/ 235082 h 2936243"/>
                <a:gd name="connsiteX4" fmla="*/ 2350822 w 2350822"/>
                <a:gd name="connsiteY4" fmla="*/ 2701161 h 2936243"/>
                <a:gd name="connsiteX5" fmla="*/ 2115740 w 2350822"/>
                <a:gd name="connsiteY5" fmla="*/ 2936243 h 2936243"/>
                <a:gd name="connsiteX6" fmla="*/ 235082 w 2350822"/>
                <a:gd name="connsiteY6" fmla="*/ 2936243 h 2936243"/>
                <a:gd name="connsiteX7" fmla="*/ 0 w 2350822"/>
                <a:gd name="connsiteY7" fmla="*/ 2701161 h 2936243"/>
                <a:gd name="connsiteX8" fmla="*/ 0 w 2350822"/>
                <a:gd name="connsiteY8" fmla="*/ 235082 h 293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0822" h="2936243">
                  <a:moveTo>
                    <a:pt x="0" y="235082"/>
                  </a:moveTo>
                  <a:cubicBezTo>
                    <a:pt x="0" y="105250"/>
                    <a:pt x="105250" y="0"/>
                    <a:pt x="235082" y="0"/>
                  </a:cubicBezTo>
                  <a:lnTo>
                    <a:pt x="2115740" y="0"/>
                  </a:lnTo>
                  <a:cubicBezTo>
                    <a:pt x="2245572" y="0"/>
                    <a:pt x="2350822" y="105250"/>
                    <a:pt x="2350822" y="235082"/>
                  </a:cubicBezTo>
                  <a:lnTo>
                    <a:pt x="2350822" y="2701161"/>
                  </a:lnTo>
                  <a:cubicBezTo>
                    <a:pt x="2350822" y="2830993"/>
                    <a:pt x="2245572" y="2936243"/>
                    <a:pt x="2115740" y="2936243"/>
                  </a:cubicBezTo>
                  <a:lnTo>
                    <a:pt x="235082" y="2936243"/>
                  </a:lnTo>
                  <a:cubicBezTo>
                    <a:pt x="105250" y="2936243"/>
                    <a:pt x="0" y="2830993"/>
                    <a:pt x="0" y="2701161"/>
                  </a:cubicBezTo>
                  <a:lnTo>
                    <a:pt x="0" y="2350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212395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solidFill>
                    <a:schemeClr val="accent3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Cash Purchase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436021-7206-8771-554E-3830070F70B2}"/>
                </a:ext>
              </a:extLst>
            </p:cNvPr>
            <p:cNvSpPr/>
            <p:nvPr/>
          </p:nvSpPr>
          <p:spPr>
            <a:xfrm>
              <a:off x="842852" y="2108710"/>
              <a:ext cx="2103107" cy="428292"/>
            </a:xfrm>
            <a:custGeom>
              <a:avLst/>
              <a:gdLst>
                <a:gd name="connsiteX0" fmla="*/ 0 w 2103107"/>
                <a:gd name="connsiteY0" fmla="*/ 42829 h 428292"/>
                <a:gd name="connsiteX1" fmla="*/ 42829 w 2103107"/>
                <a:gd name="connsiteY1" fmla="*/ 0 h 428292"/>
                <a:gd name="connsiteX2" fmla="*/ 2060278 w 2103107"/>
                <a:gd name="connsiteY2" fmla="*/ 0 h 428292"/>
                <a:gd name="connsiteX3" fmla="*/ 2103107 w 2103107"/>
                <a:gd name="connsiteY3" fmla="*/ 42829 h 428292"/>
                <a:gd name="connsiteX4" fmla="*/ 2103107 w 2103107"/>
                <a:gd name="connsiteY4" fmla="*/ 385463 h 428292"/>
                <a:gd name="connsiteX5" fmla="*/ 2060278 w 2103107"/>
                <a:gd name="connsiteY5" fmla="*/ 428292 h 428292"/>
                <a:gd name="connsiteX6" fmla="*/ 42829 w 2103107"/>
                <a:gd name="connsiteY6" fmla="*/ 428292 h 428292"/>
                <a:gd name="connsiteX7" fmla="*/ 0 w 2103107"/>
                <a:gd name="connsiteY7" fmla="*/ 385463 h 428292"/>
                <a:gd name="connsiteX8" fmla="*/ 0 w 2103107"/>
                <a:gd name="connsiteY8" fmla="*/ 42829 h 42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428292">
                  <a:moveTo>
                    <a:pt x="0" y="42829"/>
                  </a:moveTo>
                  <a:cubicBezTo>
                    <a:pt x="0" y="19175"/>
                    <a:pt x="19175" y="0"/>
                    <a:pt x="42829" y="0"/>
                  </a:cubicBezTo>
                  <a:lnTo>
                    <a:pt x="2060278" y="0"/>
                  </a:lnTo>
                  <a:cubicBezTo>
                    <a:pt x="2083932" y="0"/>
                    <a:pt x="2103107" y="19175"/>
                    <a:pt x="2103107" y="42829"/>
                  </a:cubicBezTo>
                  <a:lnTo>
                    <a:pt x="2103107" y="385463"/>
                  </a:lnTo>
                  <a:cubicBezTo>
                    <a:pt x="2103107" y="409117"/>
                    <a:pt x="2083932" y="428292"/>
                    <a:pt x="2060278" y="428292"/>
                  </a:cubicBezTo>
                  <a:lnTo>
                    <a:pt x="42829" y="428292"/>
                  </a:lnTo>
                  <a:cubicBezTo>
                    <a:pt x="19175" y="428292"/>
                    <a:pt x="0" y="409117"/>
                    <a:pt x="0" y="385463"/>
                  </a:cubicBezTo>
                  <a:lnTo>
                    <a:pt x="0" y="42829"/>
                  </a:lnTo>
                  <a:close/>
                </a:path>
              </a:pathLst>
            </a:custGeom>
            <a:solidFill>
              <a:srgbClr val="14487D"/>
            </a:solidFill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104" tIns="39214" rIns="48104" bIns="3921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</a:t>
              </a:r>
              <a:r>
                <a:rPr lang="en-US" sz="1400" b="0" i="0" kern="1200" dirty="0">
                  <a:solidFill>
                    <a:srgbClr val="FFFF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US $340,000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7DEA84-9C07-6E3A-9380-B1036B8FE0AB}"/>
                </a:ext>
              </a:extLst>
            </p:cNvPr>
            <p:cNvSpPr/>
            <p:nvPr/>
          </p:nvSpPr>
          <p:spPr>
            <a:xfrm>
              <a:off x="842852" y="2734281"/>
              <a:ext cx="2103107" cy="1282312"/>
            </a:xfrm>
            <a:custGeom>
              <a:avLst/>
              <a:gdLst>
                <a:gd name="connsiteX0" fmla="*/ 0 w 2103107"/>
                <a:gd name="connsiteY0" fmla="*/ 128231 h 1282312"/>
                <a:gd name="connsiteX1" fmla="*/ 128231 w 2103107"/>
                <a:gd name="connsiteY1" fmla="*/ 0 h 1282312"/>
                <a:gd name="connsiteX2" fmla="*/ 1974876 w 2103107"/>
                <a:gd name="connsiteY2" fmla="*/ 0 h 1282312"/>
                <a:gd name="connsiteX3" fmla="*/ 2103107 w 2103107"/>
                <a:gd name="connsiteY3" fmla="*/ 128231 h 1282312"/>
                <a:gd name="connsiteX4" fmla="*/ 2103107 w 2103107"/>
                <a:gd name="connsiteY4" fmla="*/ 1154081 h 1282312"/>
                <a:gd name="connsiteX5" fmla="*/ 1974876 w 2103107"/>
                <a:gd name="connsiteY5" fmla="*/ 1282312 h 1282312"/>
                <a:gd name="connsiteX6" fmla="*/ 128231 w 2103107"/>
                <a:gd name="connsiteY6" fmla="*/ 1282312 h 1282312"/>
                <a:gd name="connsiteX7" fmla="*/ 0 w 2103107"/>
                <a:gd name="connsiteY7" fmla="*/ 1154081 h 1282312"/>
                <a:gd name="connsiteX8" fmla="*/ 0 w 2103107"/>
                <a:gd name="connsiteY8" fmla="*/ 128231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1282312">
                  <a:moveTo>
                    <a:pt x="0" y="128231"/>
                  </a:moveTo>
                  <a:cubicBezTo>
                    <a:pt x="0" y="57411"/>
                    <a:pt x="57411" y="0"/>
                    <a:pt x="128231" y="0"/>
                  </a:cubicBezTo>
                  <a:lnTo>
                    <a:pt x="1974876" y="0"/>
                  </a:lnTo>
                  <a:cubicBezTo>
                    <a:pt x="2045696" y="0"/>
                    <a:pt x="2103107" y="57411"/>
                    <a:pt x="2103107" y="128231"/>
                  </a:cubicBezTo>
                  <a:lnTo>
                    <a:pt x="2103107" y="1154081"/>
                  </a:lnTo>
                  <a:cubicBezTo>
                    <a:pt x="2103107" y="1224901"/>
                    <a:pt x="2045696" y="1282312"/>
                    <a:pt x="1974876" y="1282312"/>
                  </a:cubicBezTo>
                  <a:lnTo>
                    <a:pt x="128231" y="1282312"/>
                  </a:lnTo>
                  <a:cubicBezTo>
                    <a:pt x="57411" y="1282312"/>
                    <a:pt x="0" y="1224901"/>
                    <a:pt x="0" y="1154081"/>
                  </a:cubicBezTo>
                  <a:lnTo>
                    <a:pt x="0" y="128231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118" tIns="64228" rIns="73118" bIns="6422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90% Ready to Ship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10% Upon Installation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51529D5-5382-3820-C41B-B90E66C141DB}"/>
                </a:ext>
              </a:extLst>
            </p:cNvPr>
            <p:cNvSpPr/>
            <p:nvPr/>
          </p:nvSpPr>
          <p:spPr>
            <a:xfrm>
              <a:off x="3282036" y="1227500"/>
              <a:ext cx="2350822" cy="2936243"/>
            </a:xfrm>
            <a:custGeom>
              <a:avLst/>
              <a:gdLst>
                <a:gd name="connsiteX0" fmla="*/ 0 w 2350822"/>
                <a:gd name="connsiteY0" fmla="*/ 235082 h 2936243"/>
                <a:gd name="connsiteX1" fmla="*/ 235082 w 2350822"/>
                <a:gd name="connsiteY1" fmla="*/ 0 h 2936243"/>
                <a:gd name="connsiteX2" fmla="*/ 2115740 w 2350822"/>
                <a:gd name="connsiteY2" fmla="*/ 0 h 2936243"/>
                <a:gd name="connsiteX3" fmla="*/ 2350822 w 2350822"/>
                <a:gd name="connsiteY3" fmla="*/ 235082 h 2936243"/>
                <a:gd name="connsiteX4" fmla="*/ 2350822 w 2350822"/>
                <a:gd name="connsiteY4" fmla="*/ 2701161 h 2936243"/>
                <a:gd name="connsiteX5" fmla="*/ 2115740 w 2350822"/>
                <a:gd name="connsiteY5" fmla="*/ 2936243 h 2936243"/>
                <a:gd name="connsiteX6" fmla="*/ 235082 w 2350822"/>
                <a:gd name="connsiteY6" fmla="*/ 2936243 h 2936243"/>
                <a:gd name="connsiteX7" fmla="*/ 0 w 2350822"/>
                <a:gd name="connsiteY7" fmla="*/ 2701161 h 2936243"/>
                <a:gd name="connsiteX8" fmla="*/ 0 w 2350822"/>
                <a:gd name="connsiteY8" fmla="*/ 235082 h 293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0822" h="2936243">
                  <a:moveTo>
                    <a:pt x="0" y="235082"/>
                  </a:moveTo>
                  <a:cubicBezTo>
                    <a:pt x="0" y="105250"/>
                    <a:pt x="105250" y="0"/>
                    <a:pt x="235082" y="0"/>
                  </a:cubicBezTo>
                  <a:lnTo>
                    <a:pt x="2115740" y="0"/>
                  </a:lnTo>
                  <a:cubicBezTo>
                    <a:pt x="2245572" y="0"/>
                    <a:pt x="2350822" y="105250"/>
                    <a:pt x="2350822" y="235082"/>
                  </a:cubicBezTo>
                  <a:lnTo>
                    <a:pt x="2350822" y="2701161"/>
                  </a:lnTo>
                  <a:cubicBezTo>
                    <a:pt x="2350822" y="2830993"/>
                    <a:pt x="2245572" y="2936243"/>
                    <a:pt x="2115740" y="2936243"/>
                  </a:cubicBezTo>
                  <a:lnTo>
                    <a:pt x="235082" y="2936243"/>
                  </a:lnTo>
                  <a:cubicBezTo>
                    <a:pt x="105250" y="2936243"/>
                    <a:pt x="0" y="2830993"/>
                    <a:pt x="0" y="2701161"/>
                  </a:cubicBezTo>
                  <a:lnTo>
                    <a:pt x="0" y="2350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212395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Leasing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C6C69E3-79E8-EA77-A370-B6E159FC9B5A}"/>
                </a:ext>
              </a:extLst>
            </p:cNvPr>
            <p:cNvSpPr/>
            <p:nvPr/>
          </p:nvSpPr>
          <p:spPr>
            <a:xfrm>
              <a:off x="3392644" y="2108625"/>
              <a:ext cx="2103107" cy="428283"/>
            </a:xfrm>
            <a:custGeom>
              <a:avLst/>
              <a:gdLst>
                <a:gd name="connsiteX0" fmla="*/ 0 w 2103107"/>
                <a:gd name="connsiteY0" fmla="*/ 42828 h 428283"/>
                <a:gd name="connsiteX1" fmla="*/ 42828 w 2103107"/>
                <a:gd name="connsiteY1" fmla="*/ 0 h 428283"/>
                <a:gd name="connsiteX2" fmla="*/ 2060279 w 2103107"/>
                <a:gd name="connsiteY2" fmla="*/ 0 h 428283"/>
                <a:gd name="connsiteX3" fmla="*/ 2103107 w 2103107"/>
                <a:gd name="connsiteY3" fmla="*/ 42828 h 428283"/>
                <a:gd name="connsiteX4" fmla="*/ 2103107 w 2103107"/>
                <a:gd name="connsiteY4" fmla="*/ 385455 h 428283"/>
                <a:gd name="connsiteX5" fmla="*/ 2060279 w 2103107"/>
                <a:gd name="connsiteY5" fmla="*/ 428283 h 428283"/>
                <a:gd name="connsiteX6" fmla="*/ 42828 w 2103107"/>
                <a:gd name="connsiteY6" fmla="*/ 428283 h 428283"/>
                <a:gd name="connsiteX7" fmla="*/ 0 w 2103107"/>
                <a:gd name="connsiteY7" fmla="*/ 385455 h 428283"/>
                <a:gd name="connsiteX8" fmla="*/ 0 w 2103107"/>
                <a:gd name="connsiteY8" fmla="*/ 42828 h 42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428283">
                  <a:moveTo>
                    <a:pt x="0" y="42828"/>
                  </a:moveTo>
                  <a:cubicBezTo>
                    <a:pt x="0" y="19175"/>
                    <a:pt x="19175" y="0"/>
                    <a:pt x="42828" y="0"/>
                  </a:cubicBezTo>
                  <a:lnTo>
                    <a:pt x="2060279" y="0"/>
                  </a:lnTo>
                  <a:cubicBezTo>
                    <a:pt x="2083932" y="0"/>
                    <a:pt x="2103107" y="19175"/>
                    <a:pt x="2103107" y="42828"/>
                  </a:cubicBezTo>
                  <a:lnTo>
                    <a:pt x="2103107" y="385455"/>
                  </a:lnTo>
                  <a:cubicBezTo>
                    <a:pt x="2103107" y="409108"/>
                    <a:pt x="2083932" y="428283"/>
                    <a:pt x="2060279" y="428283"/>
                  </a:cubicBezTo>
                  <a:lnTo>
                    <a:pt x="42828" y="428283"/>
                  </a:lnTo>
                  <a:cubicBezTo>
                    <a:pt x="19175" y="428283"/>
                    <a:pt x="0" y="409108"/>
                    <a:pt x="0" y="385455"/>
                  </a:cubicBezTo>
                  <a:lnTo>
                    <a:pt x="0" y="42828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104" tIns="39214" rIns="48104" bIns="3921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$1 Buyout at Term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AFA0732-93D9-E1E0-2B3E-43D7BB80C148}"/>
                </a:ext>
              </a:extLst>
            </p:cNvPr>
            <p:cNvSpPr/>
            <p:nvPr/>
          </p:nvSpPr>
          <p:spPr>
            <a:xfrm>
              <a:off x="3392644" y="2667664"/>
              <a:ext cx="2103107" cy="362501"/>
            </a:xfrm>
            <a:custGeom>
              <a:avLst/>
              <a:gdLst>
                <a:gd name="connsiteX0" fmla="*/ 0 w 2103107"/>
                <a:gd name="connsiteY0" fmla="*/ 36250 h 362501"/>
                <a:gd name="connsiteX1" fmla="*/ 36250 w 2103107"/>
                <a:gd name="connsiteY1" fmla="*/ 0 h 362501"/>
                <a:gd name="connsiteX2" fmla="*/ 2066857 w 2103107"/>
                <a:gd name="connsiteY2" fmla="*/ 0 h 362501"/>
                <a:gd name="connsiteX3" fmla="*/ 2103107 w 2103107"/>
                <a:gd name="connsiteY3" fmla="*/ 36250 h 362501"/>
                <a:gd name="connsiteX4" fmla="*/ 2103107 w 2103107"/>
                <a:gd name="connsiteY4" fmla="*/ 326251 h 362501"/>
                <a:gd name="connsiteX5" fmla="*/ 2066857 w 2103107"/>
                <a:gd name="connsiteY5" fmla="*/ 362501 h 362501"/>
                <a:gd name="connsiteX6" fmla="*/ 36250 w 2103107"/>
                <a:gd name="connsiteY6" fmla="*/ 362501 h 362501"/>
                <a:gd name="connsiteX7" fmla="*/ 0 w 2103107"/>
                <a:gd name="connsiteY7" fmla="*/ 326251 h 362501"/>
                <a:gd name="connsiteX8" fmla="*/ 0 w 2103107"/>
                <a:gd name="connsiteY8" fmla="*/ 36250 h 36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362501">
                  <a:moveTo>
                    <a:pt x="0" y="36250"/>
                  </a:moveTo>
                  <a:cubicBezTo>
                    <a:pt x="0" y="16230"/>
                    <a:pt x="16230" y="0"/>
                    <a:pt x="36250" y="0"/>
                  </a:cubicBezTo>
                  <a:lnTo>
                    <a:pt x="2066857" y="0"/>
                  </a:lnTo>
                  <a:cubicBezTo>
                    <a:pt x="2086877" y="0"/>
                    <a:pt x="2103107" y="16230"/>
                    <a:pt x="2103107" y="36250"/>
                  </a:cubicBezTo>
                  <a:lnTo>
                    <a:pt x="2103107" y="326251"/>
                  </a:lnTo>
                  <a:cubicBezTo>
                    <a:pt x="2103107" y="346271"/>
                    <a:pt x="2086877" y="362501"/>
                    <a:pt x="2066857" y="362501"/>
                  </a:cubicBezTo>
                  <a:lnTo>
                    <a:pt x="36250" y="362501"/>
                  </a:lnTo>
                  <a:cubicBezTo>
                    <a:pt x="16230" y="362501"/>
                    <a:pt x="0" y="346271"/>
                    <a:pt x="0" y="326251"/>
                  </a:cubicBezTo>
                  <a:lnTo>
                    <a:pt x="0" y="36250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177" tIns="37287" rIns="46177" bIns="3728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2-5 Year Terms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28194C-5AAB-5E98-9A32-DEFB283CEB99}"/>
                </a:ext>
              </a:extLst>
            </p:cNvPr>
            <p:cNvSpPr/>
            <p:nvPr/>
          </p:nvSpPr>
          <p:spPr>
            <a:xfrm>
              <a:off x="3392644" y="3160920"/>
              <a:ext cx="2103107" cy="362501"/>
            </a:xfrm>
            <a:custGeom>
              <a:avLst/>
              <a:gdLst>
                <a:gd name="connsiteX0" fmla="*/ 0 w 2103107"/>
                <a:gd name="connsiteY0" fmla="*/ 36250 h 362501"/>
                <a:gd name="connsiteX1" fmla="*/ 36250 w 2103107"/>
                <a:gd name="connsiteY1" fmla="*/ 0 h 362501"/>
                <a:gd name="connsiteX2" fmla="*/ 2066857 w 2103107"/>
                <a:gd name="connsiteY2" fmla="*/ 0 h 362501"/>
                <a:gd name="connsiteX3" fmla="*/ 2103107 w 2103107"/>
                <a:gd name="connsiteY3" fmla="*/ 36250 h 362501"/>
                <a:gd name="connsiteX4" fmla="*/ 2103107 w 2103107"/>
                <a:gd name="connsiteY4" fmla="*/ 326251 h 362501"/>
                <a:gd name="connsiteX5" fmla="*/ 2066857 w 2103107"/>
                <a:gd name="connsiteY5" fmla="*/ 362501 h 362501"/>
                <a:gd name="connsiteX6" fmla="*/ 36250 w 2103107"/>
                <a:gd name="connsiteY6" fmla="*/ 362501 h 362501"/>
                <a:gd name="connsiteX7" fmla="*/ 0 w 2103107"/>
                <a:gd name="connsiteY7" fmla="*/ 326251 h 362501"/>
                <a:gd name="connsiteX8" fmla="*/ 0 w 2103107"/>
                <a:gd name="connsiteY8" fmla="*/ 36250 h 36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362501">
                  <a:moveTo>
                    <a:pt x="0" y="36250"/>
                  </a:moveTo>
                  <a:cubicBezTo>
                    <a:pt x="0" y="16230"/>
                    <a:pt x="16230" y="0"/>
                    <a:pt x="36250" y="0"/>
                  </a:cubicBezTo>
                  <a:lnTo>
                    <a:pt x="2066857" y="0"/>
                  </a:lnTo>
                  <a:cubicBezTo>
                    <a:pt x="2086877" y="0"/>
                    <a:pt x="2103107" y="16230"/>
                    <a:pt x="2103107" y="36250"/>
                  </a:cubicBezTo>
                  <a:lnTo>
                    <a:pt x="2103107" y="326251"/>
                  </a:lnTo>
                  <a:cubicBezTo>
                    <a:pt x="2103107" y="346271"/>
                    <a:pt x="2086877" y="362501"/>
                    <a:pt x="2066857" y="362501"/>
                  </a:cubicBezTo>
                  <a:lnTo>
                    <a:pt x="36250" y="362501"/>
                  </a:lnTo>
                  <a:cubicBezTo>
                    <a:pt x="16230" y="362501"/>
                    <a:pt x="0" y="346271"/>
                    <a:pt x="0" y="326251"/>
                  </a:cubicBezTo>
                  <a:lnTo>
                    <a:pt x="0" y="36250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177" tIns="37287" rIns="46177" bIns="3728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Monthly Payment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04E9167-D104-449F-DA0F-446BD9BBDFF9}"/>
                </a:ext>
              </a:extLst>
            </p:cNvPr>
            <p:cNvSpPr/>
            <p:nvPr/>
          </p:nvSpPr>
          <p:spPr>
            <a:xfrm>
              <a:off x="3392644" y="3654176"/>
              <a:ext cx="2103107" cy="362501"/>
            </a:xfrm>
            <a:custGeom>
              <a:avLst/>
              <a:gdLst>
                <a:gd name="connsiteX0" fmla="*/ 0 w 2103107"/>
                <a:gd name="connsiteY0" fmla="*/ 36250 h 362501"/>
                <a:gd name="connsiteX1" fmla="*/ 36250 w 2103107"/>
                <a:gd name="connsiteY1" fmla="*/ 0 h 362501"/>
                <a:gd name="connsiteX2" fmla="*/ 2066857 w 2103107"/>
                <a:gd name="connsiteY2" fmla="*/ 0 h 362501"/>
                <a:gd name="connsiteX3" fmla="*/ 2103107 w 2103107"/>
                <a:gd name="connsiteY3" fmla="*/ 36250 h 362501"/>
                <a:gd name="connsiteX4" fmla="*/ 2103107 w 2103107"/>
                <a:gd name="connsiteY4" fmla="*/ 326251 h 362501"/>
                <a:gd name="connsiteX5" fmla="*/ 2066857 w 2103107"/>
                <a:gd name="connsiteY5" fmla="*/ 362501 h 362501"/>
                <a:gd name="connsiteX6" fmla="*/ 36250 w 2103107"/>
                <a:gd name="connsiteY6" fmla="*/ 362501 h 362501"/>
                <a:gd name="connsiteX7" fmla="*/ 0 w 2103107"/>
                <a:gd name="connsiteY7" fmla="*/ 326251 h 362501"/>
                <a:gd name="connsiteX8" fmla="*/ 0 w 2103107"/>
                <a:gd name="connsiteY8" fmla="*/ 36250 h 36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362501">
                  <a:moveTo>
                    <a:pt x="0" y="36250"/>
                  </a:moveTo>
                  <a:cubicBezTo>
                    <a:pt x="0" y="16230"/>
                    <a:pt x="16230" y="0"/>
                    <a:pt x="36250" y="0"/>
                  </a:cubicBezTo>
                  <a:lnTo>
                    <a:pt x="2066857" y="0"/>
                  </a:lnTo>
                  <a:cubicBezTo>
                    <a:pt x="2086877" y="0"/>
                    <a:pt x="2103107" y="16230"/>
                    <a:pt x="2103107" y="36250"/>
                  </a:cubicBezTo>
                  <a:lnTo>
                    <a:pt x="2103107" y="326251"/>
                  </a:lnTo>
                  <a:cubicBezTo>
                    <a:pt x="2103107" y="346271"/>
                    <a:pt x="2086877" y="362501"/>
                    <a:pt x="2066857" y="362501"/>
                  </a:cubicBezTo>
                  <a:lnTo>
                    <a:pt x="36250" y="362501"/>
                  </a:lnTo>
                  <a:cubicBezTo>
                    <a:pt x="16230" y="362501"/>
                    <a:pt x="0" y="346271"/>
                    <a:pt x="0" y="326251"/>
                  </a:cubicBezTo>
                  <a:lnTo>
                    <a:pt x="0" y="36250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177" tIns="37287" rIns="46177" bIns="37287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Ziel Finance Partners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B864EDE-0ED7-6456-4443-7183491253D9}"/>
                </a:ext>
              </a:extLst>
            </p:cNvPr>
            <p:cNvSpPr/>
            <p:nvPr/>
          </p:nvSpPr>
          <p:spPr>
            <a:xfrm>
              <a:off x="5839607" y="1227500"/>
              <a:ext cx="2350822" cy="2936243"/>
            </a:xfrm>
            <a:custGeom>
              <a:avLst/>
              <a:gdLst>
                <a:gd name="connsiteX0" fmla="*/ 0 w 2350822"/>
                <a:gd name="connsiteY0" fmla="*/ 235082 h 2936243"/>
                <a:gd name="connsiteX1" fmla="*/ 235082 w 2350822"/>
                <a:gd name="connsiteY1" fmla="*/ 0 h 2936243"/>
                <a:gd name="connsiteX2" fmla="*/ 2115740 w 2350822"/>
                <a:gd name="connsiteY2" fmla="*/ 0 h 2936243"/>
                <a:gd name="connsiteX3" fmla="*/ 2350822 w 2350822"/>
                <a:gd name="connsiteY3" fmla="*/ 235082 h 2936243"/>
                <a:gd name="connsiteX4" fmla="*/ 2350822 w 2350822"/>
                <a:gd name="connsiteY4" fmla="*/ 2701161 h 2936243"/>
                <a:gd name="connsiteX5" fmla="*/ 2115740 w 2350822"/>
                <a:gd name="connsiteY5" fmla="*/ 2936243 h 2936243"/>
                <a:gd name="connsiteX6" fmla="*/ 235082 w 2350822"/>
                <a:gd name="connsiteY6" fmla="*/ 2936243 h 2936243"/>
                <a:gd name="connsiteX7" fmla="*/ 0 w 2350822"/>
                <a:gd name="connsiteY7" fmla="*/ 2701161 h 2936243"/>
                <a:gd name="connsiteX8" fmla="*/ 0 w 2350822"/>
                <a:gd name="connsiteY8" fmla="*/ 235082 h 293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0822" h="2936243">
                  <a:moveTo>
                    <a:pt x="0" y="235082"/>
                  </a:moveTo>
                  <a:cubicBezTo>
                    <a:pt x="0" y="105250"/>
                    <a:pt x="105250" y="0"/>
                    <a:pt x="235082" y="0"/>
                  </a:cubicBezTo>
                  <a:lnTo>
                    <a:pt x="2115740" y="0"/>
                  </a:lnTo>
                  <a:cubicBezTo>
                    <a:pt x="2245572" y="0"/>
                    <a:pt x="2350822" y="105250"/>
                    <a:pt x="2350822" y="235082"/>
                  </a:cubicBezTo>
                  <a:lnTo>
                    <a:pt x="2350822" y="2701161"/>
                  </a:lnTo>
                  <a:cubicBezTo>
                    <a:pt x="2350822" y="2830993"/>
                    <a:pt x="2245572" y="2936243"/>
                    <a:pt x="2115740" y="2936243"/>
                  </a:cubicBezTo>
                  <a:lnTo>
                    <a:pt x="235082" y="2936243"/>
                  </a:lnTo>
                  <a:cubicBezTo>
                    <a:pt x="105250" y="2936243"/>
                    <a:pt x="0" y="2830993"/>
                    <a:pt x="0" y="2701161"/>
                  </a:cubicBezTo>
                  <a:lnTo>
                    <a:pt x="0" y="2350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212395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Financing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9CCA136-8771-F47E-C8AB-9FAD0DAAB6F3}"/>
                </a:ext>
              </a:extLst>
            </p:cNvPr>
            <p:cNvSpPr/>
            <p:nvPr/>
          </p:nvSpPr>
          <p:spPr>
            <a:xfrm>
              <a:off x="5963465" y="2109357"/>
              <a:ext cx="2103107" cy="428288"/>
            </a:xfrm>
            <a:custGeom>
              <a:avLst/>
              <a:gdLst>
                <a:gd name="connsiteX0" fmla="*/ 0 w 2103107"/>
                <a:gd name="connsiteY0" fmla="*/ 42829 h 428288"/>
                <a:gd name="connsiteX1" fmla="*/ 42829 w 2103107"/>
                <a:gd name="connsiteY1" fmla="*/ 0 h 428288"/>
                <a:gd name="connsiteX2" fmla="*/ 2060278 w 2103107"/>
                <a:gd name="connsiteY2" fmla="*/ 0 h 428288"/>
                <a:gd name="connsiteX3" fmla="*/ 2103107 w 2103107"/>
                <a:gd name="connsiteY3" fmla="*/ 42829 h 428288"/>
                <a:gd name="connsiteX4" fmla="*/ 2103107 w 2103107"/>
                <a:gd name="connsiteY4" fmla="*/ 385459 h 428288"/>
                <a:gd name="connsiteX5" fmla="*/ 2060278 w 2103107"/>
                <a:gd name="connsiteY5" fmla="*/ 428288 h 428288"/>
                <a:gd name="connsiteX6" fmla="*/ 42829 w 2103107"/>
                <a:gd name="connsiteY6" fmla="*/ 428288 h 428288"/>
                <a:gd name="connsiteX7" fmla="*/ 0 w 2103107"/>
                <a:gd name="connsiteY7" fmla="*/ 385459 h 428288"/>
                <a:gd name="connsiteX8" fmla="*/ 0 w 2103107"/>
                <a:gd name="connsiteY8" fmla="*/ 42829 h 42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428288">
                  <a:moveTo>
                    <a:pt x="0" y="42829"/>
                  </a:moveTo>
                  <a:cubicBezTo>
                    <a:pt x="0" y="19175"/>
                    <a:pt x="19175" y="0"/>
                    <a:pt x="42829" y="0"/>
                  </a:cubicBezTo>
                  <a:lnTo>
                    <a:pt x="2060278" y="0"/>
                  </a:lnTo>
                  <a:cubicBezTo>
                    <a:pt x="2083932" y="0"/>
                    <a:pt x="2103107" y="19175"/>
                    <a:pt x="2103107" y="42829"/>
                  </a:cubicBezTo>
                  <a:lnTo>
                    <a:pt x="2103107" y="385459"/>
                  </a:lnTo>
                  <a:cubicBezTo>
                    <a:pt x="2103107" y="409113"/>
                    <a:pt x="2083932" y="428288"/>
                    <a:pt x="2060278" y="428288"/>
                  </a:cubicBezTo>
                  <a:lnTo>
                    <a:pt x="42829" y="428288"/>
                  </a:lnTo>
                  <a:cubicBezTo>
                    <a:pt x="19175" y="428288"/>
                    <a:pt x="0" y="409113"/>
                    <a:pt x="0" y="385459"/>
                  </a:cubicBezTo>
                  <a:lnTo>
                    <a:pt x="0" y="42829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104" tIns="39214" rIns="48104" bIns="3921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Own an RFX on Day 1</a:t>
              </a:r>
              <a:endParaRPr lang="en-US" sz="1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88CC830-232A-5222-9295-A46FE8F8B0E1}"/>
                </a:ext>
              </a:extLst>
            </p:cNvPr>
            <p:cNvSpPr/>
            <p:nvPr/>
          </p:nvSpPr>
          <p:spPr>
            <a:xfrm>
              <a:off x="5963465" y="2692773"/>
              <a:ext cx="2103107" cy="337639"/>
            </a:xfrm>
            <a:custGeom>
              <a:avLst/>
              <a:gdLst>
                <a:gd name="connsiteX0" fmla="*/ 0 w 2103107"/>
                <a:gd name="connsiteY0" fmla="*/ 33764 h 337639"/>
                <a:gd name="connsiteX1" fmla="*/ 33764 w 2103107"/>
                <a:gd name="connsiteY1" fmla="*/ 0 h 337639"/>
                <a:gd name="connsiteX2" fmla="*/ 2069343 w 2103107"/>
                <a:gd name="connsiteY2" fmla="*/ 0 h 337639"/>
                <a:gd name="connsiteX3" fmla="*/ 2103107 w 2103107"/>
                <a:gd name="connsiteY3" fmla="*/ 33764 h 337639"/>
                <a:gd name="connsiteX4" fmla="*/ 2103107 w 2103107"/>
                <a:gd name="connsiteY4" fmla="*/ 303875 h 337639"/>
                <a:gd name="connsiteX5" fmla="*/ 2069343 w 2103107"/>
                <a:gd name="connsiteY5" fmla="*/ 337639 h 337639"/>
                <a:gd name="connsiteX6" fmla="*/ 33764 w 2103107"/>
                <a:gd name="connsiteY6" fmla="*/ 337639 h 337639"/>
                <a:gd name="connsiteX7" fmla="*/ 0 w 2103107"/>
                <a:gd name="connsiteY7" fmla="*/ 303875 h 337639"/>
                <a:gd name="connsiteX8" fmla="*/ 0 w 2103107"/>
                <a:gd name="connsiteY8" fmla="*/ 33764 h 33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337639">
                  <a:moveTo>
                    <a:pt x="0" y="33764"/>
                  </a:moveTo>
                  <a:cubicBezTo>
                    <a:pt x="0" y="15117"/>
                    <a:pt x="15117" y="0"/>
                    <a:pt x="33764" y="0"/>
                  </a:cubicBezTo>
                  <a:lnTo>
                    <a:pt x="2069343" y="0"/>
                  </a:lnTo>
                  <a:cubicBezTo>
                    <a:pt x="2087990" y="0"/>
                    <a:pt x="2103107" y="15117"/>
                    <a:pt x="2103107" y="33764"/>
                  </a:cubicBezTo>
                  <a:lnTo>
                    <a:pt x="2103107" y="303875"/>
                  </a:lnTo>
                  <a:cubicBezTo>
                    <a:pt x="2103107" y="322522"/>
                    <a:pt x="2087990" y="337639"/>
                    <a:pt x="2069343" y="337639"/>
                  </a:cubicBezTo>
                  <a:lnTo>
                    <a:pt x="33764" y="337639"/>
                  </a:lnTo>
                  <a:cubicBezTo>
                    <a:pt x="15117" y="337639"/>
                    <a:pt x="0" y="322522"/>
                    <a:pt x="0" y="303875"/>
                  </a:cubicBezTo>
                  <a:lnTo>
                    <a:pt x="0" y="33764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449" tIns="36559" rIns="45449" bIns="3655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Finance application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7DF7360-EE72-B933-3896-56BBDFD8DC2D}"/>
                </a:ext>
              </a:extLst>
            </p:cNvPr>
            <p:cNvSpPr/>
            <p:nvPr/>
          </p:nvSpPr>
          <p:spPr>
            <a:xfrm>
              <a:off x="5963465" y="3185540"/>
              <a:ext cx="2103107" cy="337639"/>
            </a:xfrm>
            <a:custGeom>
              <a:avLst/>
              <a:gdLst>
                <a:gd name="connsiteX0" fmla="*/ 0 w 2103107"/>
                <a:gd name="connsiteY0" fmla="*/ 33764 h 337639"/>
                <a:gd name="connsiteX1" fmla="*/ 33764 w 2103107"/>
                <a:gd name="connsiteY1" fmla="*/ 0 h 337639"/>
                <a:gd name="connsiteX2" fmla="*/ 2069343 w 2103107"/>
                <a:gd name="connsiteY2" fmla="*/ 0 h 337639"/>
                <a:gd name="connsiteX3" fmla="*/ 2103107 w 2103107"/>
                <a:gd name="connsiteY3" fmla="*/ 33764 h 337639"/>
                <a:gd name="connsiteX4" fmla="*/ 2103107 w 2103107"/>
                <a:gd name="connsiteY4" fmla="*/ 303875 h 337639"/>
                <a:gd name="connsiteX5" fmla="*/ 2069343 w 2103107"/>
                <a:gd name="connsiteY5" fmla="*/ 337639 h 337639"/>
                <a:gd name="connsiteX6" fmla="*/ 33764 w 2103107"/>
                <a:gd name="connsiteY6" fmla="*/ 337639 h 337639"/>
                <a:gd name="connsiteX7" fmla="*/ 0 w 2103107"/>
                <a:gd name="connsiteY7" fmla="*/ 303875 h 337639"/>
                <a:gd name="connsiteX8" fmla="*/ 0 w 2103107"/>
                <a:gd name="connsiteY8" fmla="*/ 33764 h 33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337639">
                  <a:moveTo>
                    <a:pt x="0" y="33764"/>
                  </a:moveTo>
                  <a:cubicBezTo>
                    <a:pt x="0" y="15117"/>
                    <a:pt x="15117" y="0"/>
                    <a:pt x="33764" y="0"/>
                  </a:cubicBezTo>
                  <a:lnTo>
                    <a:pt x="2069343" y="0"/>
                  </a:lnTo>
                  <a:cubicBezTo>
                    <a:pt x="2087990" y="0"/>
                    <a:pt x="2103107" y="15117"/>
                    <a:pt x="2103107" y="33764"/>
                  </a:cubicBezTo>
                  <a:lnTo>
                    <a:pt x="2103107" y="303875"/>
                  </a:lnTo>
                  <a:cubicBezTo>
                    <a:pt x="2103107" y="322522"/>
                    <a:pt x="2087990" y="337639"/>
                    <a:pt x="2069343" y="337639"/>
                  </a:cubicBezTo>
                  <a:lnTo>
                    <a:pt x="33764" y="337639"/>
                  </a:lnTo>
                  <a:cubicBezTo>
                    <a:pt x="15117" y="337639"/>
                    <a:pt x="0" y="322522"/>
                    <a:pt x="0" y="303875"/>
                  </a:cubicBezTo>
                  <a:lnTo>
                    <a:pt x="0" y="33764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449" tIns="36559" rIns="45449" bIns="3655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Monthly Payment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D9E4772-05A5-EF92-CAA6-F61B3BD96351}"/>
                </a:ext>
              </a:extLst>
            </p:cNvPr>
            <p:cNvSpPr/>
            <p:nvPr/>
          </p:nvSpPr>
          <p:spPr>
            <a:xfrm>
              <a:off x="5963465" y="3678307"/>
              <a:ext cx="2103107" cy="337639"/>
            </a:xfrm>
            <a:custGeom>
              <a:avLst/>
              <a:gdLst>
                <a:gd name="connsiteX0" fmla="*/ 0 w 2103107"/>
                <a:gd name="connsiteY0" fmla="*/ 33764 h 337639"/>
                <a:gd name="connsiteX1" fmla="*/ 33764 w 2103107"/>
                <a:gd name="connsiteY1" fmla="*/ 0 h 337639"/>
                <a:gd name="connsiteX2" fmla="*/ 2069343 w 2103107"/>
                <a:gd name="connsiteY2" fmla="*/ 0 h 337639"/>
                <a:gd name="connsiteX3" fmla="*/ 2103107 w 2103107"/>
                <a:gd name="connsiteY3" fmla="*/ 33764 h 337639"/>
                <a:gd name="connsiteX4" fmla="*/ 2103107 w 2103107"/>
                <a:gd name="connsiteY4" fmla="*/ 303875 h 337639"/>
                <a:gd name="connsiteX5" fmla="*/ 2069343 w 2103107"/>
                <a:gd name="connsiteY5" fmla="*/ 337639 h 337639"/>
                <a:gd name="connsiteX6" fmla="*/ 33764 w 2103107"/>
                <a:gd name="connsiteY6" fmla="*/ 337639 h 337639"/>
                <a:gd name="connsiteX7" fmla="*/ 0 w 2103107"/>
                <a:gd name="connsiteY7" fmla="*/ 303875 h 337639"/>
                <a:gd name="connsiteX8" fmla="*/ 0 w 2103107"/>
                <a:gd name="connsiteY8" fmla="*/ 33764 h 33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07" h="337639">
                  <a:moveTo>
                    <a:pt x="0" y="33764"/>
                  </a:moveTo>
                  <a:cubicBezTo>
                    <a:pt x="0" y="15117"/>
                    <a:pt x="15117" y="0"/>
                    <a:pt x="33764" y="0"/>
                  </a:cubicBezTo>
                  <a:lnTo>
                    <a:pt x="2069343" y="0"/>
                  </a:lnTo>
                  <a:cubicBezTo>
                    <a:pt x="2087990" y="0"/>
                    <a:pt x="2103107" y="15117"/>
                    <a:pt x="2103107" y="33764"/>
                  </a:cubicBezTo>
                  <a:lnTo>
                    <a:pt x="2103107" y="303875"/>
                  </a:lnTo>
                  <a:cubicBezTo>
                    <a:pt x="2103107" y="322522"/>
                    <a:pt x="2087990" y="337639"/>
                    <a:pt x="2069343" y="337639"/>
                  </a:cubicBezTo>
                  <a:lnTo>
                    <a:pt x="33764" y="337639"/>
                  </a:lnTo>
                  <a:cubicBezTo>
                    <a:pt x="15117" y="337639"/>
                    <a:pt x="0" y="322522"/>
                    <a:pt x="0" y="303875"/>
                  </a:cubicBezTo>
                  <a:lnTo>
                    <a:pt x="0" y="33764"/>
                  </a:lnTo>
                  <a:close/>
                </a:path>
              </a:pathLst>
            </a:custGeom>
            <a:noFill/>
            <a:ln w="6350">
              <a:solidFill>
                <a:srgbClr val="1D74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449" tIns="36559" rIns="45449" bIns="3655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Ziel Finance Partners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8566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ABDC2-7BE4-7534-6E75-4AE8AD6B369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process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E249DF7-C1BB-4C2F-BC50-F28641E3C2B5}"/>
              </a:ext>
            </a:extLst>
          </p:cNvPr>
          <p:cNvSpPr/>
          <p:nvPr/>
        </p:nvSpPr>
        <p:spPr>
          <a:xfrm>
            <a:off x="3087703" y="1106262"/>
            <a:ext cx="5218994" cy="527653"/>
          </a:xfrm>
          <a:custGeom>
            <a:avLst/>
            <a:gdLst>
              <a:gd name="connsiteX0" fmla="*/ 87944 w 527652"/>
              <a:gd name="connsiteY0" fmla="*/ 0 h 5218993"/>
              <a:gd name="connsiteX1" fmla="*/ 439708 w 527652"/>
              <a:gd name="connsiteY1" fmla="*/ 0 h 5218993"/>
              <a:gd name="connsiteX2" fmla="*/ 527652 w 527652"/>
              <a:gd name="connsiteY2" fmla="*/ 87944 h 5218993"/>
              <a:gd name="connsiteX3" fmla="*/ 527652 w 527652"/>
              <a:gd name="connsiteY3" fmla="*/ 5218993 h 5218993"/>
              <a:gd name="connsiteX4" fmla="*/ 527652 w 527652"/>
              <a:gd name="connsiteY4" fmla="*/ 5218993 h 5218993"/>
              <a:gd name="connsiteX5" fmla="*/ 0 w 527652"/>
              <a:gd name="connsiteY5" fmla="*/ 5218993 h 5218993"/>
              <a:gd name="connsiteX6" fmla="*/ 0 w 527652"/>
              <a:gd name="connsiteY6" fmla="*/ 5218993 h 5218993"/>
              <a:gd name="connsiteX7" fmla="*/ 0 w 527652"/>
              <a:gd name="connsiteY7" fmla="*/ 87944 h 5218993"/>
              <a:gd name="connsiteX8" fmla="*/ 87944 w 527652"/>
              <a:gd name="connsiteY8" fmla="*/ 0 h 521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652" h="5218993">
                <a:moveTo>
                  <a:pt x="527652" y="869855"/>
                </a:moveTo>
                <a:lnTo>
                  <a:pt x="527652" y="4349138"/>
                </a:lnTo>
                <a:cubicBezTo>
                  <a:pt x="527652" y="4829542"/>
                  <a:pt x="523671" y="5218988"/>
                  <a:pt x="518761" y="5218988"/>
                </a:cubicBezTo>
                <a:lnTo>
                  <a:pt x="0" y="5218988"/>
                </a:lnTo>
                <a:lnTo>
                  <a:pt x="0" y="5218988"/>
                </a:lnTo>
                <a:lnTo>
                  <a:pt x="0" y="5"/>
                </a:lnTo>
                <a:lnTo>
                  <a:pt x="0" y="5"/>
                </a:lnTo>
                <a:lnTo>
                  <a:pt x="518761" y="5"/>
                </a:lnTo>
                <a:cubicBezTo>
                  <a:pt x="523671" y="5"/>
                  <a:pt x="527652" y="389451"/>
                  <a:pt x="527652" y="86985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49583" rIns="273408" bIns="149584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1500" kern="1200" dirty="0"/>
              <a:t>Ziel reviews COAs; prepares business case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7F29609-B324-724C-15A6-59BC3090C282}"/>
              </a:ext>
            </a:extLst>
          </p:cNvPr>
          <p:cNvSpPr/>
          <p:nvPr/>
        </p:nvSpPr>
        <p:spPr>
          <a:xfrm>
            <a:off x="674533" y="1182519"/>
            <a:ext cx="2413170" cy="375138"/>
          </a:xfrm>
          <a:custGeom>
            <a:avLst/>
            <a:gdLst>
              <a:gd name="connsiteX0" fmla="*/ 0 w 2413170"/>
              <a:gd name="connsiteY0" fmla="*/ 62524 h 375138"/>
              <a:gd name="connsiteX1" fmla="*/ 62524 w 2413170"/>
              <a:gd name="connsiteY1" fmla="*/ 0 h 375138"/>
              <a:gd name="connsiteX2" fmla="*/ 2350646 w 2413170"/>
              <a:gd name="connsiteY2" fmla="*/ 0 h 375138"/>
              <a:gd name="connsiteX3" fmla="*/ 2413170 w 2413170"/>
              <a:gd name="connsiteY3" fmla="*/ 62524 h 375138"/>
              <a:gd name="connsiteX4" fmla="*/ 2413170 w 2413170"/>
              <a:gd name="connsiteY4" fmla="*/ 312614 h 375138"/>
              <a:gd name="connsiteX5" fmla="*/ 2350646 w 2413170"/>
              <a:gd name="connsiteY5" fmla="*/ 375138 h 375138"/>
              <a:gd name="connsiteX6" fmla="*/ 62524 w 2413170"/>
              <a:gd name="connsiteY6" fmla="*/ 375138 h 375138"/>
              <a:gd name="connsiteX7" fmla="*/ 0 w 2413170"/>
              <a:gd name="connsiteY7" fmla="*/ 312614 h 375138"/>
              <a:gd name="connsiteX8" fmla="*/ 0 w 2413170"/>
              <a:gd name="connsiteY8" fmla="*/ 62524 h 37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170" h="375138">
                <a:moveTo>
                  <a:pt x="0" y="62524"/>
                </a:moveTo>
                <a:cubicBezTo>
                  <a:pt x="0" y="27993"/>
                  <a:pt x="27993" y="0"/>
                  <a:pt x="62524" y="0"/>
                </a:cubicBezTo>
                <a:lnTo>
                  <a:pt x="2350646" y="0"/>
                </a:lnTo>
                <a:cubicBezTo>
                  <a:pt x="2385177" y="0"/>
                  <a:pt x="2413170" y="27993"/>
                  <a:pt x="2413170" y="62524"/>
                </a:cubicBezTo>
                <a:lnTo>
                  <a:pt x="2413170" y="312614"/>
                </a:lnTo>
                <a:cubicBezTo>
                  <a:pt x="2413170" y="347145"/>
                  <a:pt x="2385177" y="375138"/>
                  <a:pt x="2350646" y="375138"/>
                </a:cubicBezTo>
                <a:lnTo>
                  <a:pt x="62524" y="375138"/>
                </a:lnTo>
                <a:cubicBezTo>
                  <a:pt x="27993" y="375138"/>
                  <a:pt x="0" y="347145"/>
                  <a:pt x="0" y="312614"/>
                </a:cubicBezTo>
                <a:lnTo>
                  <a:pt x="0" y="62524"/>
                </a:lnTo>
                <a:close/>
              </a:path>
            </a:pathLst>
          </a:custGeom>
          <a:solidFill>
            <a:schemeClr val="accent6">
              <a:lumMod val="95000"/>
            </a:schemeClr>
          </a:solidFill>
          <a:ln w="12700">
            <a:solidFill>
              <a:srgbClr val="1D74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53" tIns="44983" rIns="71653" bIns="4498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tx1"/>
                </a:solidFill>
              </a:rPr>
              <a:t>NDA, COAs &amp; Business Case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341935-6165-453D-1EC8-A8E0D3CC699B}"/>
              </a:ext>
            </a:extLst>
          </p:cNvPr>
          <p:cNvSpPr/>
          <p:nvPr/>
        </p:nvSpPr>
        <p:spPr>
          <a:xfrm>
            <a:off x="3087703" y="1636419"/>
            <a:ext cx="5218994" cy="527653"/>
          </a:xfrm>
          <a:custGeom>
            <a:avLst/>
            <a:gdLst>
              <a:gd name="connsiteX0" fmla="*/ 87944 w 527652"/>
              <a:gd name="connsiteY0" fmla="*/ 0 h 5218993"/>
              <a:gd name="connsiteX1" fmla="*/ 439708 w 527652"/>
              <a:gd name="connsiteY1" fmla="*/ 0 h 5218993"/>
              <a:gd name="connsiteX2" fmla="*/ 527652 w 527652"/>
              <a:gd name="connsiteY2" fmla="*/ 87944 h 5218993"/>
              <a:gd name="connsiteX3" fmla="*/ 527652 w 527652"/>
              <a:gd name="connsiteY3" fmla="*/ 5218993 h 5218993"/>
              <a:gd name="connsiteX4" fmla="*/ 527652 w 527652"/>
              <a:gd name="connsiteY4" fmla="*/ 5218993 h 5218993"/>
              <a:gd name="connsiteX5" fmla="*/ 0 w 527652"/>
              <a:gd name="connsiteY5" fmla="*/ 5218993 h 5218993"/>
              <a:gd name="connsiteX6" fmla="*/ 0 w 527652"/>
              <a:gd name="connsiteY6" fmla="*/ 5218993 h 5218993"/>
              <a:gd name="connsiteX7" fmla="*/ 0 w 527652"/>
              <a:gd name="connsiteY7" fmla="*/ 87944 h 5218993"/>
              <a:gd name="connsiteX8" fmla="*/ 87944 w 527652"/>
              <a:gd name="connsiteY8" fmla="*/ 0 h 521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652" h="5218993">
                <a:moveTo>
                  <a:pt x="527652" y="869855"/>
                </a:moveTo>
                <a:lnTo>
                  <a:pt x="527652" y="4349138"/>
                </a:lnTo>
                <a:cubicBezTo>
                  <a:pt x="527652" y="4829542"/>
                  <a:pt x="523671" y="5218988"/>
                  <a:pt x="518761" y="5218988"/>
                </a:cubicBezTo>
                <a:lnTo>
                  <a:pt x="0" y="5218988"/>
                </a:lnTo>
                <a:lnTo>
                  <a:pt x="0" y="5218988"/>
                </a:lnTo>
                <a:lnTo>
                  <a:pt x="0" y="5"/>
                </a:lnTo>
                <a:lnTo>
                  <a:pt x="0" y="5"/>
                </a:lnTo>
                <a:lnTo>
                  <a:pt x="518761" y="5"/>
                </a:lnTo>
                <a:cubicBezTo>
                  <a:pt x="523671" y="5"/>
                  <a:pt x="527652" y="389451"/>
                  <a:pt x="527652" y="86985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49583" rIns="273408" bIns="149584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1500" kern="1200"/>
              <a:t>Customer unit reserved; speak with or visit Ziel customers</a:t>
            </a:r>
            <a:endParaRPr lang="en-US" sz="1500" kern="12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783C191-B9CE-762D-336B-52B13F5B655A}"/>
              </a:ext>
            </a:extLst>
          </p:cNvPr>
          <p:cNvSpPr/>
          <p:nvPr/>
        </p:nvSpPr>
        <p:spPr>
          <a:xfrm>
            <a:off x="674533" y="1710283"/>
            <a:ext cx="2413170" cy="379924"/>
          </a:xfrm>
          <a:custGeom>
            <a:avLst/>
            <a:gdLst>
              <a:gd name="connsiteX0" fmla="*/ 0 w 2413170"/>
              <a:gd name="connsiteY0" fmla="*/ 63322 h 379924"/>
              <a:gd name="connsiteX1" fmla="*/ 63322 w 2413170"/>
              <a:gd name="connsiteY1" fmla="*/ 0 h 379924"/>
              <a:gd name="connsiteX2" fmla="*/ 2349848 w 2413170"/>
              <a:gd name="connsiteY2" fmla="*/ 0 h 379924"/>
              <a:gd name="connsiteX3" fmla="*/ 2413170 w 2413170"/>
              <a:gd name="connsiteY3" fmla="*/ 63322 h 379924"/>
              <a:gd name="connsiteX4" fmla="*/ 2413170 w 2413170"/>
              <a:gd name="connsiteY4" fmla="*/ 316602 h 379924"/>
              <a:gd name="connsiteX5" fmla="*/ 2349848 w 2413170"/>
              <a:gd name="connsiteY5" fmla="*/ 379924 h 379924"/>
              <a:gd name="connsiteX6" fmla="*/ 63322 w 2413170"/>
              <a:gd name="connsiteY6" fmla="*/ 379924 h 379924"/>
              <a:gd name="connsiteX7" fmla="*/ 0 w 2413170"/>
              <a:gd name="connsiteY7" fmla="*/ 316602 h 379924"/>
              <a:gd name="connsiteX8" fmla="*/ 0 w 2413170"/>
              <a:gd name="connsiteY8" fmla="*/ 63322 h 37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170" h="379924">
                <a:moveTo>
                  <a:pt x="0" y="63322"/>
                </a:moveTo>
                <a:cubicBezTo>
                  <a:pt x="0" y="28350"/>
                  <a:pt x="28350" y="0"/>
                  <a:pt x="63322" y="0"/>
                </a:cubicBezTo>
                <a:lnTo>
                  <a:pt x="2349848" y="0"/>
                </a:lnTo>
                <a:cubicBezTo>
                  <a:pt x="2384820" y="0"/>
                  <a:pt x="2413170" y="28350"/>
                  <a:pt x="2413170" y="63322"/>
                </a:cubicBezTo>
                <a:lnTo>
                  <a:pt x="2413170" y="316602"/>
                </a:lnTo>
                <a:cubicBezTo>
                  <a:pt x="2413170" y="351574"/>
                  <a:pt x="2384820" y="379924"/>
                  <a:pt x="2349848" y="379924"/>
                </a:cubicBezTo>
                <a:lnTo>
                  <a:pt x="63322" y="379924"/>
                </a:lnTo>
                <a:cubicBezTo>
                  <a:pt x="28350" y="379924"/>
                  <a:pt x="0" y="351574"/>
                  <a:pt x="0" y="316602"/>
                </a:cubicBezTo>
                <a:lnTo>
                  <a:pt x="0" y="63322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ln w="12700">
            <a:solidFill>
              <a:srgbClr val="1D74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886" tIns="45216" rIns="71886" bIns="45216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tx1"/>
                </a:solidFill>
              </a:rPr>
              <a:t>Execute Binding Term Sheet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F25B89B-08D2-7485-34F8-203FCDD7E5E6}"/>
              </a:ext>
            </a:extLst>
          </p:cNvPr>
          <p:cNvSpPr/>
          <p:nvPr/>
        </p:nvSpPr>
        <p:spPr>
          <a:xfrm>
            <a:off x="3087703" y="2166575"/>
            <a:ext cx="5218994" cy="527653"/>
          </a:xfrm>
          <a:custGeom>
            <a:avLst/>
            <a:gdLst>
              <a:gd name="connsiteX0" fmla="*/ 87944 w 527652"/>
              <a:gd name="connsiteY0" fmla="*/ 0 h 5218993"/>
              <a:gd name="connsiteX1" fmla="*/ 439708 w 527652"/>
              <a:gd name="connsiteY1" fmla="*/ 0 h 5218993"/>
              <a:gd name="connsiteX2" fmla="*/ 527652 w 527652"/>
              <a:gd name="connsiteY2" fmla="*/ 87944 h 5218993"/>
              <a:gd name="connsiteX3" fmla="*/ 527652 w 527652"/>
              <a:gd name="connsiteY3" fmla="*/ 5218993 h 5218993"/>
              <a:gd name="connsiteX4" fmla="*/ 527652 w 527652"/>
              <a:gd name="connsiteY4" fmla="*/ 5218993 h 5218993"/>
              <a:gd name="connsiteX5" fmla="*/ 0 w 527652"/>
              <a:gd name="connsiteY5" fmla="*/ 5218993 h 5218993"/>
              <a:gd name="connsiteX6" fmla="*/ 0 w 527652"/>
              <a:gd name="connsiteY6" fmla="*/ 5218993 h 5218993"/>
              <a:gd name="connsiteX7" fmla="*/ 0 w 527652"/>
              <a:gd name="connsiteY7" fmla="*/ 87944 h 5218993"/>
              <a:gd name="connsiteX8" fmla="*/ 87944 w 527652"/>
              <a:gd name="connsiteY8" fmla="*/ 0 h 521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652" h="5218993">
                <a:moveTo>
                  <a:pt x="527652" y="869855"/>
                </a:moveTo>
                <a:lnTo>
                  <a:pt x="527652" y="4349138"/>
                </a:lnTo>
                <a:cubicBezTo>
                  <a:pt x="527652" y="4829542"/>
                  <a:pt x="523671" y="5218988"/>
                  <a:pt x="518761" y="5218988"/>
                </a:cubicBezTo>
                <a:lnTo>
                  <a:pt x="0" y="5218988"/>
                </a:lnTo>
                <a:lnTo>
                  <a:pt x="0" y="5218988"/>
                </a:lnTo>
                <a:lnTo>
                  <a:pt x="0" y="5"/>
                </a:lnTo>
                <a:lnTo>
                  <a:pt x="0" y="5"/>
                </a:lnTo>
                <a:lnTo>
                  <a:pt x="518761" y="5"/>
                </a:lnTo>
                <a:cubicBezTo>
                  <a:pt x="523671" y="5"/>
                  <a:pt x="527652" y="389451"/>
                  <a:pt x="527652" y="86985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49583" rIns="273408" bIns="149584" numCol="1" spcCol="1270" anchor="ctr" anchorCtr="0">
            <a:noAutofit/>
          </a:bodyPr>
          <a:lstStyle/>
          <a:p>
            <a:pPr marL="0" lvl="1" indent="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  <a:tabLst/>
            </a:pPr>
            <a:r>
              <a:rPr lang="en-US" sz="1500" kern="1200"/>
              <a:t>Cash purchase or apply for financing through Ziel partners </a:t>
            </a:r>
            <a:endParaRPr lang="en-US" sz="1500" kern="1200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1D425F4-85B0-C8D7-B86C-F82748DAE2D9}"/>
              </a:ext>
            </a:extLst>
          </p:cNvPr>
          <p:cNvSpPr/>
          <p:nvPr/>
        </p:nvSpPr>
        <p:spPr>
          <a:xfrm>
            <a:off x="674533" y="2240439"/>
            <a:ext cx="2413170" cy="379924"/>
          </a:xfrm>
          <a:custGeom>
            <a:avLst/>
            <a:gdLst>
              <a:gd name="connsiteX0" fmla="*/ 0 w 2413170"/>
              <a:gd name="connsiteY0" fmla="*/ 63322 h 379924"/>
              <a:gd name="connsiteX1" fmla="*/ 63322 w 2413170"/>
              <a:gd name="connsiteY1" fmla="*/ 0 h 379924"/>
              <a:gd name="connsiteX2" fmla="*/ 2349848 w 2413170"/>
              <a:gd name="connsiteY2" fmla="*/ 0 h 379924"/>
              <a:gd name="connsiteX3" fmla="*/ 2413170 w 2413170"/>
              <a:gd name="connsiteY3" fmla="*/ 63322 h 379924"/>
              <a:gd name="connsiteX4" fmla="*/ 2413170 w 2413170"/>
              <a:gd name="connsiteY4" fmla="*/ 316602 h 379924"/>
              <a:gd name="connsiteX5" fmla="*/ 2349848 w 2413170"/>
              <a:gd name="connsiteY5" fmla="*/ 379924 h 379924"/>
              <a:gd name="connsiteX6" fmla="*/ 63322 w 2413170"/>
              <a:gd name="connsiteY6" fmla="*/ 379924 h 379924"/>
              <a:gd name="connsiteX7" fmla="*/ 0 w 2413170"/>
              <a:gd name="connsiteY7" fmla="*/ 316602 h 379924"/>
              <a:gd name="connsiteX8" fmla="*/ 0 w 2413170"/>
              <a:gd name="connsiteY8" fmla="*/ 63322 h 37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170" h="379924">
                <a:moveTo>
                  <a:pt x="0" y="63322"/>
                </a:moveTo>
                <a:cubicBezTo>
                  <a:pt x="0" y="28350"/>
                  <a:pt x="28350" y="0"/>
                  <a:pt x="63322" y="0"/>
                </a:cubicBezTo>
                <a:lnTo>
                  <a:pt x="2349848" y="0"/>
                </a:lnTo>
                <a:cubicBezTo>
                  <a:pt x="2384820" y="0"/>
                  <a:pt x="2413170" y="28350"/>
                  <a:pt x="2413170" y="63322"/>
                </a:cubicBezTo>
                <a:lnTo>
                  <a:pt x="2413170" y="316602"/>
                </a:lnTo>
                <a:cubicBezTo>
                  <a:pt x="2413170" y="351574"/>
                  <a:pt x="2384820" y="379924"/>
                  <a:pt x="2349848" y="379924"/>
                </a:cubicBezTo>
                <a:lnTo>
                  <a:pt x="63322" y="379924"/>
                </a:lnTo>
                <a:cubicBezTo>
                  <a:pt x="28350" y="379924"/>
                  <a:pt x="0" y="351574"/>
                  <a:pt x="0" y="316602"/>
                </a:cubicBezTo>
                <a:lnTo>
                  <a:pt x="0" y="6332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>
            <a:solidFill>
              <a:srgbClr val="1D74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886" tIns="45216" rIns="71886" bIns="45216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tx1"/>
                </a:solidFill>
              </a:rPr>
              <a:t>Execute Agreement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B63C220-7A38-7136-D801-724222D756E2}"/>
              </a:ext>
            </a:extLst>
          </p:cNvPr>
          <p:cNvSpPr/>
          <p:nvPr/>
        </p:nvSpPr>
        <p:spPr>
          <a:xfrm>
            <a:off x="3087703" y="2958002"/>
            <a:ext cx="5218994" cy="527653"/>
          </a:xfrm>
          <a:custGeom>
            <a:avLst/>
            <a:gdLst>
              <a:gd name="connsiteX0" fmla="*/ 87944 w 527652"/>
              <a:gd name="connsiteY0" fmla="*/ 0 h 5218993"/>
              <a:gd name="connsiteX1" fmla="*/ 439708 w 527652"/>
              <a:gd name="connsiteY1" fmla="*/ 0 h 5218993"/>
              <a:gd name="connsiteX2" fmla="*/ 527652 w 527652"/>
              <a:gd name="connsiteY2" fmla="*/ 87944 h 5218993"/>
              <a:gd name="connsiteX3" fmla="*/ 527652 w 527652"/>
              <a:gd name="connsiteY3" fmla="*/ 5218993 h 5218993"/>
              <a:gd name="connsiteX4" fmla="*/ 527652 w 527652"/>
              <a:gd name="connsiteY4" fmla="*/ 5218993 h 5218993"/>
              <a:gd name="connsiteX5" fmla="*/ 0 w 527652"/>
              <a:gd name="connsiteY5" fmla="*/ 5218993 h 5218993"/>
              <a:gd name="connsiteX6" fmla="*/ 0 w 527652"/>
              <a:gd name="connsiteY6" fmla="*/ 5218993 h 5218993"/>
              <a:gd name="connsiteX7" fmla="*/ 0 w 527652"/>
              <a:gd name="connsiteY7" fmla="*/ 87944 h 5218993"/>
              <a:gd name="connsiteX8" fmla="*/ 87944 w 527652"/>
              <a:gd name="connsiteY8" fmla="*/ 0 h 521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652" h="5218993">
                <a:moveTo>
                  <a:pt x="527652" y="869855"/>
                </a:moveTo>
                <a:lnTo>
                  <a:pt x="527652" y="4349138"/>
                </a:lnTo>
                <a:cubicBezTo>
                  <a:pt x="527652" y="4829542"/>
                  <a:pt x="523671" y="5218988"/>
                  <a:pt x="518761" y="5218988"/>
                </a:cubicBezTo>
                <a:lnTo>
                  <a:pt x="0" y="5218988"/>
                </a:lnTo>
                <a:lnTo>
                  <a:pt x="0" y="5218988"/>
                </a:lnTo>
                <a:lnTo>
                  <a:pt x="0" y="5"/>
                </a:lnTo>
                <a:lnTo>
                  <a:pt x="0" y="5"/>
                </a:lnTo>
                <a:lnTo>
                  <a:pt x="518761" y="5"/>
                </a:lnTo>
                <a:cubicBezTo>
                  <a:pt x="523671" y="5"/>
                  <a:pt x="527652" y="389451"/>
                  <a:pt x="527652" y="86985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49583" rIns="273408" bIns="149584" numCol="1" spcCol="1270" anchor="ctr" anchorCtr="0">
            <a:noAutofit/>
          </a:bodyPr>
          <a:lstStyle/>
          <a:p>
            <a:pPr marL="7938" lvl="1" indent="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  <a:tabLst/>
            </a:pPr>
            <a:r>
              <a:rPr lang="en-US" sz="1500" kern="1200"/>
              <a:t>Onboarding with Facility, Operations and QA stakeholders</a:t>
            </a:r>
            <a:endParaRPr lang="en-US" sz="1500" kern="1200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9DD4F99-BD46-C8A3-BD28-D85FAAA39C77}"/>
              </a:ext>
            </a:extLst>
          </p:cNvPr>
          <p:cNvSpPr/>
          <p:nvPr/>
        </p:nvSpPr>
        <p:spPr>
          <a:xfrm>
            <a:off x="674533" y="3031866"/>
            <a:ext cx="2413170" cy="379924"/>
          </a:xfrm>
          <a:custGeom>
            <a:avLst/>
            <a:gdLst>
              <a:gd name="connsiteX0" fmla="*/ 0 w 2413170"/>
              <a:gd name="connsiteY0" fmla="*/ 63322 h 379924"/>
              <a:gd name="connsiteX1" fmla="*/ 63322 w 2413170"/>
              <a:gd name="connsiteY1" fmla="*/ 0 h 379924"/>
              <a:gd name="connsiteX2" fmla="*/ 2349848 w 2413170"/>
              <a:gd name="connsiteY2" fmla="*/ 0 h 379924"/>
              <a:gd name="connsiteX3" fmla="*/ 2413170 w 2413170"/>
              <a:gd name="connsiteY3" fmla="*/ 63322 h 379924"/>
              <a:gd name="connsiteX4" fmla="*/ 2413170 w 2413170"/>
              <a:gd name="connsiteY4" fmla="*/ 316602 h 379924"/>
              <a:gd name="connsiteX5" fmla="*/ 2349848 w 2413170"/>
              <a:gd name="connsiteY5" fmla="*/ 379924 h 379924"/>
              <a:gd name="connsiteX6" fmla="*/ 63322 w 2413170"/>
              <a:gd name="connsiteY6" fmla="*/ 379924 h 379924"/>
              <a:gd name="connsiteX7" fmla="*/ 0 w 2413170"/>
              <a:gd name="connsiteY7" fmla="*/ 316602 h 379924"/>
              <a:gd name="connsiteX8" fmla="*/ 0 w 2413170"/>
              <a:gd name="connsiteY8" fmla="*/ 63322 h 37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170" h="379924">
                <a:moveTo>
                  <a:pt x="0" y="63322"/>
                </a:moveTo>
                <a:cubicBezTo>
                  <a:pt x="0" y="28350"/>
                  <a:pt x="28350" y="0"/>
                  <a:pt x="63322" y="0"/>
                </a:cubicBezTo>
                <a:lnTo>
                  <a:pt x="2349848" y="0"/>
                </a:lnTo>
                <a:cubicBezTo>
                  <a:pt x="2384820" y="0"/>
                  <a:pt x="2413170" y="28350"/>
                  <a:pt x="2413170" y="63322"/>
                </a:cubicBezTo>
                <a:lnTo>
                  <a:pt x="2413170" y="316602"/>
                </a:lnTo>
                <a:cubicBezTo>
                  <a:pt x="2413170" y="351574"/>
                  <a:pt x="2384820" y="379924"/>
                  <a:pt x="2349848" y="379924"/>
                </a:cubicBezTo>
                <a:lnTo>
                  <a:pt x="63322" y="379924"/>
                </a:lnTo>
                <a:cubicBezTo>
                  <a:pt x="28350" y="379924"/>
                  <a:pt x="0" y="351574"/>
                  <a:pt x="0" y="316602"/>
                </a:cubicBezTo>
                <a:lnTo>
                  <a:pt x="0" y="633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rgbClr val="1D74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886" tIns="45216" rIns="71886" bIns="45216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tx1"/>
                </a:solidFill>
              </a:rPr>
              <a:t>Pre-Installation Meeting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D64D3DF-0468-FF59-A668-F6C1BA11BDA3}"/>
              </a:ext>
            </a:extLst>
          </p:cNvPr>
          <p:cNvSpPr/>
          <p:nvPr/>
        </p:nvSpPr>
        <p:spPr>
          <a:xfrm>
            <a:off x="3087703" y="3488158"/>
            <a:ext cx="5218994" cy="527653"/>
          </a:xfrm>
          <a:custGeom>
            <a:avLst/>
            <a:gdLst>
              <a:gd name="connsiteX0" fmla="*/ 87944 w 527652"/>
              <a:gd name="connsiteY0" fmla="*/ 0 h 5218993"/>
              <a:gd name="connsiteX1" fmla="*/ 439708 w 527652"/>
              <a:gd name="connsiteY1" fmla="*/ 0 h 5218993"/>
              <a:gd name="connsiteX2" fmla="*/ 527652 w 527652"/>
              <a:gd name="connsiteY2" fmla="*/ 87944 h 5218993"/>
              <a:gd name="connsiteX3" fmla="*/ 527652 w 527652"/>
              <a:gd name="connsiteY3" fmla="*/ 5218993 h 5218993"/>
              <a:gd name="connsiteX4" fmla="*/ 527652 w 527652"/>
              <a:gd name="connsiteY4" fmla="*/ 5218993 h 5218993"/>
              <a:gd name="connsiteX5" fmla="*/ 0 w 527652"/>
              <a:gd name="connsiteY5" fmla="*/ 5218993 h 5218993"/>
              <a:gd name="connsiteX6" fmla="*/ 0 w 527652"/>
              <a:gd name="connsiteY6" fmla="*/ 5218993 h 5218993"/>
              <a:gd name="connsiteX7" fmla="*/ 0 w 527652"/>
              <a:gd name="connsiteY7" fmla="*/ 87944 h 5218993"/>
              <a:gd name="connsiteX8" fmla="*/ 87944 w 527652"/>
              <a:gd name="connsiteY8" fmla="*/ 0 h 521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652" h="5218993">
                <a:moveTo>
                  <a:pt x="527652" y="869855"/>
                </a:moveTo>
                <a:lnTo>
                  <a:pt x="527652" y="4349138"/>
                </a:lnTo>
                <a:cubicBezTo>
                  <a:pt x="527652" y="4829542"/>
                  <a:pt x="523671" y="5218988"/>
                  <a:pt x="518761" y="5218988"/>
                </a:cubicBezTo>
                <a:lnTo>
                  <a:pt x="0" y="5218988"/>
                </a:lnTo>
                <a:lnTo>
                  <a:pt x="0" y="5218988"/>
                </a:lnTo>
                <a:lnTo>
                  <a:pt x="0" y="5"/>
                </a:lnTo>
                <a:lnTo>
                  <a:pt x="0" y="5"/>
                </a:lnTo>
                <a:lnTo>
                  <a:pt x="518761" y="5"/>
                </a:lnTo>
                <a:cubicBezTo>
                  <a:pt x="523671" y="5"/>
                  <a:pt x="527652" y="389451"/>
                  <a:pt x="527652" y="86985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49583" rIns="273408" bIns="149584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None/>
            </a:pPr>
            <a:r>
              <a:rPr lang="en-US" sz="1500" kern="1200"/>
              <a:t>Ziel field service technician on site: 1 day</a:t>
            </a:r>
            <a:endParaRPr lang="en-US" sz="1500" kern="1200" dirty="0">
              <a:highlight>
                <a:srgbClr val="FFFF00"/>
              </a:highlight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690ADF4-DEB6-2780-9C48-5CE7C325F054}"/>
              </a:ext>
            </a:extLst>
          </p:cNvPr>
          <p:cNvSpPr/>
          <p:nvPr/>
        </p:nvSpPr>
        <p:spPr>
          <a:xfrm>
            <a:off x="674533" y="3562022"/>
            <a:ext cx="2413170" cy="379924"/>
          </a:xfrm>
          <a:custGeom>
            <a:avLst/>
            <a:gdLst>
              <a:gd name="connsiteX0" fmla="*/ 0 w 2413170"/>
              <a:gd name="connsiteY0" fmla="*/ 63322 h 379924"/>
              <a:gd name="connsiteX1" fmla="*/ 63322 w 2413170"/>
              <a:gd name="connsiteY1" fmla="*/ 0 h 379924"/>
              <a:gd name="connsiteX2" fmla="*/ 2349848 w 2413170"/>
              <a:gd name="connsiteY2" fmla="*/ 0 h 379924"/>
              <a:gd name="connsiteX3" fmla="*/ 2413170 w 2413170"/>
              <a:gd name="connsiteY3" fmla="*/ 63322 h 379924"/>
              <a:gd name="connsiteX4" fmla="*/ 2413170 w 2413170"/>
              <a:gd name="connsiteY4" fmla="*/ 316602 h 379924"/>
              <a:gd name="connsiteX5" fmla="*/ 2349848 w 2413170"/>
              <a:gd name="connsiteY5" fmla="*/ 379924 h 379924"/>
              <a:gd name="connsiteX6" fmla="*/ 63322 w 2413170"/>
              <a:gd name="connsiteY6" fmla="*/ 379924 h 379924"/>
              <a:gd name="connsiteX7" fmla="*/ 0 w 2413170"/>
              <a:gd name="connsiteY7" fmla="*/ 316602 h 379924"/>
              <a:gd name="connsiteX8" fmla="*/ 0 w 2413170"/>
              <a:gd name="connsiteY8" fmla="*/ 63322 h 37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170" h="379924">
                <a:moveTo>
                  <a:pt x="0" y="63322"/>
                </a:moveTo>
                <a:cubicBezTo>
                  <a:pt x="0" y="28350"/>
                  <a:pt x="28350" y="0"/>
                  <a:pt x="63322" y="0"/>
                </a:cubicBezTo>
                <a:lnTo>
                  <a:pt x="2349848" y="0"/>
                </a:lnTo>
                <a:cubicBezTo>
                  <a:pt x="2384820" y="0"/>
                  <a:pt x="2413170" y="28350"/>
                  <a:pt x="2413170" y="63322"/>
                </a:cubicBezTo>
                <a:lnTo>
                  <a:pt x="2413170" y="316602"/>
                </a:lnTo>
                <a:cubicBezTo>
                  <a:pt x="2413170" y="351574"/>
                  <a:pt x="2384820" y="379924"/>
                  <a:pt x="2349848" y="379924"/>
                </a:cubicBezTo>
                <a:lnTo>
                  <a:pt x="63322" y="379924"/>
                </a:lnTo>
                <a:cubicBezTo>
                  <a:pt x="28350" y="379924"/>
                  <a:pt x="0" y="351574"/>
                  <a:pt x="0" y="316602"/>
                </a:cubicBezTo>
                <a:lnTo>
                  <a:pt x="0" y="63322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ln w="12700">
            <a:solidFill>
              <a:srgbClr val="1D74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886" tIns="45216" rIns="71886" bIns="45216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tx1"/>
                </a:solidFill>
              </a:rPr>
              <a:t>Installation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B2EFC5D-3249-5656-27E3-62A135D11F68}"/>
              </a:ext>
            </a:extLst>
          </p:cNvPr>
          <p:cNvSpPr/>
          <p:nvPr/>
        </p:nvSpPr>
        <p:spPr>
          <a:xfrm>
            <a:off x="3087703" y="4018314"/>
            <a:ext cx="5218994" cy="527653"/>
          </a:xfrm>
          <a:custGeom>
            <a:avLst/>
            <a:gdLst>
              <a:gd name="connsiteX0" fmla="*/ 87944 w 527652"/>
              <a:gd name="connsiteY0" fmla="*/ 0 h 5218993"/>
              <a:gd name="connsiteX1" fmla="*/ 439708 w 527652"/>
              <a:gd name="connsiteY1" fmla="*/ 0 h 5218993"/>
              <a:gd name="connsiteX2" fmla="*/ 527652 w 527652"/>
              <a:gd name="connsiteY2" fmla="*/ 87944 h 5218993"/>
              <a:gd name="connsiteX3" fmla="*/ 527652 w 527652"/>
              <a:gd name="connsiteY3" fmla="*/ 5218993 h 5218993"/>
              <a:gd name="connsiteX4" fmla="*/ 527652 w 527652"/>
              <a:gd name="connsiteY4" fmla="*/ 5218993 h 5218993"/>
              <a:gd name="connsiteX5" fmla="*/ 0 w 527652"/>
              <a:gd name="connsiteY5" fmla="*/ 5218993 h 5218993"/>
              <a:gd name="connsiteX6" fmla="*/ 0 w 527652"/>
              <a:gd name="connsiteY6" fmla="*/ 5218993 h 5218993"/>
              <a:gd name="connsiteX7" fmla="*/ 0 w 527652"/>
              <a:gd name="connsiteY7" fmla="*/ 87944 h 5218993"/>
              <a:gd name="connsiteX8" fmla="*/ 87944 w 527652"/>
              <a:gd name="connsiteY8" fmla="*/ 0 h 521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652" h="5218993">
                <a:moveTo>
                  <a:pt x="527652" y="869855"/>
                </a:moveTo>
                <a:lnTo>
                  <a:pt x="527652" y="4349138"/>
                </a:lnTo>
                <a:cubicBezTo>
                  <a:pt x="527652" y="4829542"/>
                  <a:pt x="523671" y="5218988"/>
                  <a:pt x="518761" y="5218988"/>
                </a:cubicBezTo>
                <a:lnTo>
                  <a:pt x="0" y="5218988"/>
                </a:lnTo>
                <a:lnTo>
                  <a:pt x="0" y="5218988"/>
                </a:lnTo>
                <a:lnTo>
                  <a:pt x="0" y="5"/>
                </a:lnTo>
                <a:lnTo>
                  <a:pt x="0" y="5"/>
                </a:lnTo>
                <a:lnTo>
                  <a:pt x="518761" y="5"/>
                </a:lnTo>
                <a:cubicBezTo>
                  <a:pt x="523671" y="5"/>
                  <a:pt x="527652" y="389451"/>
                  <a:pt x="527652" y="86985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49583" rIns="273408" bIns="149584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1500" kern="1200"/>
              <a:t>Commissioning begins Immediately after installation: 2 days</a:t>
            </a:r>
            <a:endParaRPr lang="en-US" sz="1500" kern="1200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4584977-A66E-5AAB-B3CD-27E53F0579A9}"/>
              </a:ext>
            </a:extLst>
          </p:cNvPr>
          <p:cNvSpPr/>
          <p:nvPr/>
        </p:nvSpPr>
        <p:spPr>
          <a:xfrm>
            <a:off x="674533" y="4092179"/>
            <a:ext cx="2413170" cy="379924"/>
          </a:xfrm>
          <a:custGeom>
            <a:avLst/>
            <a:gdLst>
              <a:gd name="connsiteX0" fmla="*/ 0 w 2413170"/>
              <a:gd name="connsiteY0" fmla="*/ 63322 h 379924"/>
              <a:gd name="connsiteX1" fmla="*/ 63322 w 2413170"/>
              <a:gd name="connsiteY1" fmla="*/ 0 h 379924"/>
              <a:gd name="connsiteX2" fmla="*/ 2349848 w 2413170"/>
              <a:gd name="connsiteY2" fmla="*/ 0 h 379924"/>
              <a:gd name="connsiteX3" fmla="*/ 2413170 w 2413170"/>
              <a:gd name="connsiteY3" fmla="*/ 63322 h 379924"/>
              <a:gd name="connsiteX4" fmla="*/ 2413170 w 2413170"/>
              <a:gd name="connsiteY4" fmla="*/ 316602 h 379924"/>
              <a:gd name="connsiteX5" fmla="*/ 2349848 w 2413170"/>
              <a:gd name="connsiteY5" fmla="*/ 379924 h 379924"/>
              <a:gd name="connsiteX6" fmla="*/ 63322 w 2413170"/>
              <a:gd name="connsiteY6" fmla="*/ 379924 h 379924"/>
              <a:gd name="connsiteX7" fmla="*/ 0 w 2413170"/>
              <a:gd name="connsiteY7" fmla="*/ 316602 h 379924"/>
              <a:gd name="connsiteX8" fmla="*/ 0 w 2413170"/>
              <a:gd name="connsiteY8" fmla="*/ 63322 h 37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170" h="379924">
                <a:moveTo>
                  <a:pt x="0" y="63322"/>
                </a:moveTo>
                <a:cubicBezTo>
                  <a:pt x="0" y="28350"/>
                  <a:pt x="28350" y="0"/>
                  <a:pt x="63322" y="0"/>
                </a:cubicBezTo>
                <a:lnTo>
                  <a:pt x="2349848" y="0"/>
                </a:lnTo>
                <a:cubicBezTo>
                  <a:pt x="2384820" y="0"/>
                  <a:pt x="2413170" y="28350"/>
                  <a:pt x="2413170" y="63322"/>
                </a:cubicBezTo>
                <a:lnTo>
                  <a:pt x="2413170" y="316602"/>
                </a:lnTo>
                <a:cubicBezTo>
                  <a:pt x="2413170" y="351574"/>
                  <a:pt x="2384820" y="379924"/>
                  <a:pt x="2349848" y="379924"/>
                </a:cubicBezTo>
                <a:lnTo>
                  <a:pt x="63322" y="379924"/>
                </a:lnTo>
                <a:cubicBezTo>
                  <a:pt x="28350" y="379924"/>
                  <a:pt x="0" y="351574"/>
                  <a:pt x="0" y="316602"/>
                </a:cubicBezTo>
                <a:lnTo>
                  <a:pt x="0" y="6332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>
            <a:solidFill>
              <a:srgbClr val="1D74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886" tIns="45216" rIns="71886" bIns="45216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tx1"/>
                </a:solidFill>
              </a:rPr>
              <a:t>Commissioning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EA9ACF-A748-31FA-F06B-B7835E89284F}"/>
              </a:ext>
            </a:extLst>
          </p:cNvPr>
          <p:cNvCxnSpPr/>
          <p:nvPr/>
        </p:nvCxnSpPr>
        <p:spPr>
          <a:xfrm>
            <a:off x="674533" y="2812869"/>
            <a:ext cx="741573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008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D6D690-1F85-9059-A1E8-F4BE3180E82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6A281-069A-182E-F3A6-20C1DD4B2B8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Arthur de Cordova</a:t>
            </a:r>
          </a:p>
          <a:p>
            <a:r>
              <a:rPr lang="en-US" dirty="0"/>
              <a:t>CEO &amp; Co-Founder</a:t>
            </a:r>
          </a:p>
          <a:p>
            <a:r>
              <a:rPr lang="en-US" dirty="0"/>
              <a:t>arthur.decordova@ziel.com</a:t>
            </a:r>
          </a:p>
          <a:p>
            <a:r>
              <a:rPr lang="en-US" dirty="0"/>
              <a:t>+1 415 531 4084</a:t>
            </a:r>
          </a:p>
        </p:txBody>
      </p:sp>
    </p:spTree>
    <p:extLst>
      <p:ext uri="{BB962C8B-B14F-4D97-AF65-F5344CB8AC3E}">
        <p14:creationId xmlns:p14="http://schemas.microsoft.com/office/powerpoint/2010/main" val="3084565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D4862-1A10-2D4C-95D7-0439B21E6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99C73-D2A2-F16B-B2B4-05C5FC4B951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BUSINESS CASE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8D6CEE-54B0-4F24-A273-74AC4EE1889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89259" y="1288460"/>
            <a:ext cx="4654013" cy="1560928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My Business | My Market</a:t>
            </a:r>
          </a:p>
          <a:p>
            <a:r>
              <a:rPr lang="en-US" sz="1400" dirty="0"/>
              <a:t>Annual Volume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Fail Rate</a:t>
            </a:r>
          </a:p>
          <a:p>
            <a:r>
              <a:rPr lang="en-US" sz="1400" dirty="0"/>
              <a:t>Wholesale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Biomass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FA248D4-61B0-D8CB-F23D-F10F014BA49C}"/>
              </a:ext>
            </a:extLst>
          </p:cNvPr>
          <p:cNvSpPr txBox="1">
            <a:spLocks/>
          </p:cNvSpPr>
          <p:nvPr/>
        </p:nvSpPr>
        <p:spPr>
          <a:xfrm>
            <a:off x="4719697" y="2904346"/>
            <a:ext cx="3820800" cy="16075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85750" indent="-285750" algn="l" defTabSz="514337" rtl="0" eaLnBrk="1" latinLnBrk="0" hangingPunct="1">
              <a:lnSpc>
                <a:spcPct val="100000"/>
              </a:lnSpc>
              <a:spcBef>
                <a:spcPts val="563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28618" indent="-171450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 sz="1200" b="0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5pPr>
            <a:lvl6pPr marL="1285843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12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180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34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Sample Leasing Option</a:t>
            </a:r>
          </a:p>
          <a:p>
            <a:r>
              <a:rPr lang="en-US" sz="1400" dirty="0"/>
              <a:t>Recovered Revenue</a:t>
            </a:r>
          </a:p>
          <a:p>
            <a:r>
              <a:rPr lang="en-US" sz="1400" dirty="0"/>
              <a:t># Year Lease</a:t>
            </a:r>
          </a:p>
          <a:p>
            <a:r>
              <a:rPr lang="en-US" sz="1400" dirty="0"/>
              <a:t># Deposit</a:t>
            </a:r>
          </a:p>
          <a:p>
            <a:r>
              <a:rPr lang="en-US" sz="1400" dirty="0"/>
              <a:t>1</a:t>
            </a:r>
            <a:r>
              <a:rPr lang="en-US" sz="1400" baseline="30000" dirty="0"/>
              <a:t>st</a:t>
            </a:r>
            <a:r>
              <a:rPr lang="en-US" sz="1400" dirty="0"/>
              <a:t> Month Out of Pocket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054C3-67D2-BA9A-B4D8-EEB293E41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696" y="782451"/>
            <a:ext cx="3729252" cy="183095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EEBFA2F-5C17-8D16-D481-55FE8E5D9169}"/>
              </a:ext>
            </a:extLst>
          </p:cNvPr>
          <p:cNvSpPr txBox="1">
            <a:spLocks/>
          </p:cNvSpPr>
          <p:nvPr/>
        </p:nvSpPr>
        <p:spPr>
          <a:xfrm>
            <a:off x="689259" y="2981037"/>
            <a:ext cx="3630562" cy="16075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85750" indent="-285750" algn="l" defTabSz="514337" rtl="0" eaLnBrk="1" latinLnBrk="0" hangingPunct="1">
              <a:lnSpc>
                <a:spcPct val="100000"/>
              </a:lnSpc>
              <a:spcBef>
                <a:spcPts val="563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28618" indent="-171450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 sz="1200" b="0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5pPr>
            <a:lvl6pPr marL="1285843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12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180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34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My Economic Benefit</a:t>
            </a:r>
          </a:p>
          <a:p>
            <a:r>
              <a:rPr lang="en-US" sz="1400" dirty="0"/>
              <a:t>Recovered Revenue</a:t>
            </a:r>
          </a:p>
          <a:p>
            <a:r>
              <a:rPr lang="en-US" sz="1400" dirty="0"/>
              <a:t>Increase in Yield</a:t>
            </a:r>
          </a:p>
          <a:p>
            <a:r>
              <a:rPr lang="en-US" sz="1400" dirty="0"/>
              <a:t>Opportunity Cost per lb</a:t>
            </a:r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0067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CFDEEF-B022-9508-BFE8-2529B74A1FE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096133" y="1925557"/>
            <a:ext cx="4654013" cy="2536083"/>
          </a:xfrm>
        </p:spPr>
        <p:txBody>
          <a:bodyPr/>
          <a:lstStyle/>
          <a:p>
            <a:r>
              <a:rPr lang="en-US" dirty="0"/>
              <a:t>Ziel’s Manufacturing &amp; Engineering Partner</a:t>
            </a:r>
          </a:p>
          <a:p>
            <a:r>
              <a:rPr lang="en-US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RF</a:t>
            </a:r>
            <a:r>
              <a:rPr lang="en-US" b="1" dirty="0">
                <a:solidFill>
                  <a:srgbClr val="FFC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X</a:t>
            </a:r>
            <a:r>
              <a:rPr lang="en-US" dirty="0"/>
              <a:t> built exclusively for Ziel</a:t>
            </a:r>
          </a:p>
          <a:p>
            <a:r>
              <a:rPr lang="en-US" dirty="0"/>
              <a:t>Designed for Cannabis by Ziel</a:t>
            </a:r>
          </a:p>
          <a:p>
            <a:r>
              <a:rPr lang="en-US" dirty="0"/>
              <a:t>Global Service &amp; Support</a:t>
            </a:r>
          </a:p>
          <a:p>
            <a:r>
              <a:rPr lang="en-US" dirty="0"/>
              <a:t>Ziel Proprietary Software &amp; Patents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67B10-8324-6FA7-D9F8-1BADCEF520C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STALAM &amp; ZIEL GLOBAL PARTNERSHIP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D465014-E541-9D0A-08FE-2818F0C5C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73" t="21082" r="8028" b="14194"/>
          <a:stretch/>
        </p:blipFill>
        <p:spPr>
          <a:xfrm>
            <a:off x="689261" y="1318936"/>
            <a:ext cx="2535948" cy="606621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C4D27DB-F9A7-5273-422C-2CD1171AC522}"/>
              </a:ext>
            </a:extLst>
          </p:cNvPr>
          <p:cNvSpPr txBox="1">
            <a:spLocks/>
          </p:cNvSpPr>
          <p:nvPr/>
        </p:nvSpPr>
        <p:spPr>
          <a:xfrm>
            <a:off x="689261" y="1925558"/>
            <a:ext cx="2909072" cy="244148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vert="horz" lIns="182880" tIns="91440" rIns="91440" bIns="91440" rtlCol="0" anchor="t" anchorCtr="0">
            <a:noAutofit/>
          </a:bodyPr>
          <a:lstStyle>
            <a:lvl1pPr marL="285750" indent="-285750" algn="l" defTabSz="514337" rtl="0" eaLnBrk="1" latinLnBrk="0" hangingPunct="1">
              <a:lnSpc>
                <a:spcPct val="100000"/>
              </a:lnSpc>
              <a:spcBef>
                <a:spcPts val="563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28618" indent="-171450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 sz="1200" b="0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5pPr>
            <a:lvl6pPr marL="1285843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12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180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34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Largest Radio Frequency Manufacturer Worldwide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2,600 Machines Deployed in 70 Countries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Established 1978 – Based in Nove, Italy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Privately Held</a:t>
            </a:r>
          </a:p>
        </p:txBody>
      </p:sp>
    </p:spTree>
    <p:extLst>
      <p:ext uri="{BB962C8B-B14F-4D97-AF65-F5344CB8AC3E}">
        <p14:creationId xmlns:p14="http://schemas.microsoft.com/office/powerpoint/2010/main" val="100578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3E062-6407-60A7-F5BA-61CA4C56C72B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The Business Impact of Failing Testing</a:t>
            </a:r>
          </a:p>
          <a:p>
            <a:r>
              <a:rPr lang="en-US" dirty="0"/>
              <a:t>Who is Ziel?</a:t>
            </a:r>
          </a:p>
          <a:p>
            <a:r>
              <a:rPr lang="en-US" dirty="0"/>
              <a:t>Why Radio Frequency (RF)?</a:t>
            </a:r>
          </a:p>
          <a:p>
            <a:r>
              <a:rPr lang="en-US" dirty="0"/>
              <a:t>Ziel’s RFX Solution for Cannabis</a:t>
            </a:r>
          </a:p>
          <a:p>
            <a:r>
              <a:rPr lang="en-US" dirty="0"/>
              <a:t>How We Compare</a:t>
            </a:r>
          </a:p>
          <a:p>
            <a:r>
              <a:rPr lang="en-US" dirty="0"/>
              <a:t>Financing</a:t>
            </a:r>
          </a:p>
          <a:p>
            <a:r>
              <a:rPr lang="en-US" dirty="0"/>
              <a:t>The Process Forward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677A5-5CB1-BEEF-579A-F5E9A91B0C5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8" name="Picture 7" descr="A close-up of a plant&#10;&#10;Description automatically generated">
            <a:extLst>
              <a:ext uri="{FF2B5EF4-FFF2-40B4-BE49-F238E27FC236}">
                <a16:creationId xmlns:a16="http://schemas.microsoft.com/office/drawing/2014/main" id="{6CFD4D98-AACB-AD2B-0045-9345C6998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28" r="11779"/>
          <a:stretch/>
        </p:blipFill>
        <p:spPr>
          <a:xfrm>
            <a:off x="689260" y="1288460"/>
            <a:ext cx="3221557" cy="2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39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40D6C-5A4B-EF07-0757-AAD08083033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Failing is expensive…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4E7B7D-950E-801B-0C19-9A5AECBDC06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89259" y="1288460"/>
            <a:ext cx="3882741" cy="2989342"/>
          </a:xfrm>
        </p:spPr>
        <p:txBody>
          <a:bodyPr/>
          <a:lstStyle/>
          <a:p>
            <a:r>
              <a:rPr lang="en-US" sz="1600" dirty="0"/>
              <a:t>Operational Interruption</a:t>
            </a:r>
          </a:p>
          <a:p>
            <a:r>
              <a:rPr lang="en-US" sz="1600" dirty="0"/>
              <a:t>Retesting</a:t>
            </a:r>
          </a:p>
          <a:p>
            <a:r>
              <a:rPr lang="en-US" sz="1600" dirty="0"/>
              <a:t>Lost Time to </a:t>
            </a:r>
            <a:r>
              <a:rPr lang="en-US" dirty="0"/>
              <a:t>Shelf</a:t>
            </a:r>
            <a:endParaRPr lang="en-US" sz="1600" dirty="0"/>
          </a:p>
          <a:p>
            <a:r>
              <a:rPr lang="en-US" dirty="0"/>
              <a:t>Product Recall</a:t>
            </a:r>
            <a:endParaRPr lang="en-US" sz="1600" dirty="0"/>
          </a:p>
          <a:p>
            <a:r>
              <a:rPr lang="en-US" sz="1600" dirty="0"/>
              <a:t>Reputational Damage</a:t>
            </a:r>
          </a:p>
          <a:p>
            <a:r>
              <a:rPr lang="en-US" sz="1600" dirty="0"/>
              <a:t>Forced Discounting</a:t>
            </a:r>
          </a:p>
          <a:p>
            <a:pPr lvl="1"/>
            <a:r>
              <a:rPr lang="en-US" dirty="0"/>
              <a:t>Dispensaries – Remediation in METRC</a:t>
            </a:r>
          </a:p>
          <a:p>
            <a:pPr lvl="1"/>
            <a:r>
              <a:rPr lang="en-US" dirty="0"/>
              <a:t>Manufacturers – Pricing Parity with Biomass</a:t>
            </a:r>
          </a:p>
        </p:txBody>
      </p:sp>
      <p:pic>
        <p:nvPicPr>
          <p:cNvPr id="4" name="Content Placeholder 3" descr="Close-up of a plant with many small green leaves&#10;&#10;Description automatically generated">
            <a:extLst>
              <a:ext uri="{FF2B5EF4-FFF2-40B4-BE49-F238E27FC236}">
                <a16:creationId xmlns:a16="http://schemas.microsoft.com/office/drawing/2014/main" id="{AE7C7D51-A701-F16A-E25F-9CD6C19878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42369" y="1288460"/>
            <a:ext cx="4304201" cy="2872792"/>
          </a:xfrm>
        </p:spPr>
      </p:pic>
    </p:spTree>
    <p:extLst>
      <p:ext uri="{BB962C8B-B14F-4D97-AF65-F5344CB8AC3E}">
        <p14:creationId xmlns:p14="http://schemas.microsoft.com/office/powerpoint/2010/main" val="200422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ield of marijuana&#10;&#10;Description automatically generated">
            <a:extLst>
              <a:ext uri="{FF2B5EF4-FFF2-40B4-BE49-F238E27FC236}">
                <a16:creationId xmlns:a16="http://schemas.microsoft.com/office/drawing/2014/main" id="{83D15CE6-23F1-05DA-E8E3-A2A664FF32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8180" r="601" b="27284"/>
          <a:stretch/>
        </p:blipFill>
        <p:spPr>
          <a:xfrm>
            <a:off x="689259" y="1288460"/>
            <a:ext cx="7890198" cy="28859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77D425-DBAB-181F-BCD0-D700F212411F}"/>
              </a:ext>
            </a:extLst>
          </p:cNvPr>
          <p:cNvSpPr/>
          <p:nvPr/>
        </p:nvSpPr>
        <p:spPr>
          <a:xfrm>
            <a:off x="689259" y="1288460"/>
            <a:ext cx="7890197" cy="2885975"/>
          </a:xfrm>
          <a:prstGeom prst="rect">
            <a:avLst/>
          </a:prstGeom>
          <a:solidFill>
            <a:srgbClr val="223228">
              <a:alpha val="65000"/>
            </a:srgbClr>
          </a:solidFill>
          <a:ln>
            <a:solidFill>
              <a:srgbClr val="2232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C1C6EA34-B69E-92A7-88B6-456CF9CACBA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52741232"/>
              </p:ext>
            </p:extLst>
          </p:nvPr>
        </p:nvGraphicFramePr>
        <p:xfrm>
          <a:off x="1041620" y="1741979"/>
          <a:ext cx="7299298" cy="2250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1841">
                  <a:extLst>
                    <a:ext uri="{9D8B030D-6E8A-4147-A177-3AD203B41FA5}">
                      <a16:colId xmlns:a16="http://schemas.microsoft.com/office/drawing/2014/main" val="3324546748"/>
                    </a:ext>
                  </a:extLst>
                </a:gridCol>
                <a:gridCol w="1214633">
                  <a:extLst>
                    <a:ext uri="{9D8B030D-6E8A-4147-A177-3AD203B41FA5}">
                      <a16:colId xmlns:a16="http://schemas.microsoft.com/office/drawing/2014/main" val="2449839923"/>
                    </a:ext>
                  </a:extLst>
                </a:gridCol>
                <a:gridCol w="2444053">
                  <a:extLst>
                    <a:ext uri="{9D8B030D-6E8A-4147-A177-3AD203B41FA5}">
                      <a16:colId xmlns:a16="http://schemas.microsoft.com/office/drawing/2014/main" val="3487174004"/>
                    </a:ext>
                  </a:extLst>
                </a:gridCol>
                <a:gridCol w="1208771">
                  <a:extLst>
                    <a:ext uri="{9D8B030D-6E8A-4147-A177-3AD203B41FA5}">
                      <a16:colId xmlns:a16="http://schemas.microsoft.com/office/drawing/2014/main" val="3684774017"/>
                    </a:ext>
                  </a:extLst>
                </a:gridCol>
              </a:tblGrid>
              <a:tr h="530574">
                <a:tc gridSpan="4"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CASE STUDY | MISSISSIPPI OPERATOR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313544"/>
                  </a:ext>
                </a:extLst>
              </a:tr>
              <a:tr h="572836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Dried Flower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$1,100 lb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Dried Flower Harvest 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5,000 lb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536736"/>
                  </a:ext>
                </a:extLst>
              </a:tr>
              <a:tr h="56798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Biomass / Trim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$100 lb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Microbial Failure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20%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961301"/>
                  </a:ext>
                </a:extLst>
              </a:tr>
              <a:tr h="579002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MARGINAL REVENUE / LB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 LB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REVENUE RECOVERED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$1,000,000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353491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40D6C-5A4B-EF07-0757-AAD08083033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ADDING A Microbial control solution recovers lost revenue</a:t>
            </a:r>
          </a:p>
        </p:txBody>
      </p:sp>
    </p:spTree>
    <p:extLst>
      <p:ext uri="{BB962C8B-B14F-4D97-AF65-F5344CB8AC3E}">
        <p14:creationId xmlns:p14="http://schemas.microsoft.com/office/powerpoint/2010/main" val="2466355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1A5F1-E47A-2DD3-2370-099F9E0AAEF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1800" dirty="0"/>
              <a:t>ZIEL</a:t>
            </a:r>
          </a:p>
        </p:txBody>
      </p:sp>
      <p:pic>
        <p:nvPicPr>
          <p:cNvPr id="5" name="Picture 4" descr="Close-up of a plant with many small white flowers&#10;&#10;Description automatically generated">
            <a:extLst>
              <a:ext uri="{FF2B5EF4-FFF2-40B4-BE49-F238E27FC236}">
                <a16:creationId xmlns:a16="http://schemas.microsoft.com/office/drawing/2014/main" id="{EB5D5148-C73C-3130-8ECE-DF85C9DED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3" t="413" r="653" b="27374"/>
          <a:stretch/>
        </p:blipFill>
        <p:spPr>
          <a:xfrm>
            <a:off x="689260" y="1288460"/>
            <a:ext cx="1927846" cy="2093909"/>
          </a:xfrm>
          <a:prstGeom prst="rect">
            <a:avLst/>
          </a:prstGeom>
        </p:spPr>
      </p:pic>
      <p:pic>
        <p:nvPicPr>
          <p:cNvPr id="6" name="Picture 5" descr="A handful of nuts in hands&#10;&#10;Description automatically generated">
            <a:extLst>
              <a:ext uri="{FF2B5EF4-FFF2-40B4-BE49-F238E27FC236}">
                <a16:creationId xmlns:a16="http://schemas.microsoft.com/office/drawing/2014/main" id="{70C1316C-B49E-6FD6-5A20-B44ABFFC4E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53" t="26577" r="32282" b="30180"/>
          <a:stretch/>
        </p:blipFill>
        <p:spPr>
          <a:xfrm>
            <a:off x="2719188" y="1288460"/>
            <a:ext cx="1191633" cy="1012722"/>
          </a:xfrm>
          <a:prstGeom prst="rect">
            <a:avLst/>
          </a:prstGeom>
        </p:spPr>
      </p:pic>
      <p:pic>
        <p:nvPicPr>
          <p:cNvPr id="7" name="Picture 6" descr="A bowl of chia seeds&#10;&#10;Description automatically generated">
            <a:extLst>
              <a:ext uri="{FF2B5EF4-FFF2-40B4-BE49-F238E27FC236}">
                <a16:creationId xmlns:a16="http://schemas.microsoft.com/office/drawing/2014/main" id="{4703D661-2821-54D8-020E-2E7687918B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89" t="10975" r="49050" b="48608"/>
          <a:stretch/>
        </p:blipFill>
        <p:spPr>
          <a:xfrm>
            <a:off x="2719189" y="2360176"/>
            <a:ext cx="1191632" cy="1022193"/>
          </a:xfrm>
          <a:prstGeom prst="rect">
            <a:avLst/>
          </a:prstGeom>
        </p:spPr>
      </p:pic>
      <p:pic>
        <p:nvPicPr>
          <p:cNvPr id="8" name="Picture 7" descr="A pile of dates in a pile&#10;&#10;Description automatically generated">
            <a:extLst>
              <a:ext uri="{FF2B5EF4-FFF2-40B4-BE49-F238E27FC236}">
                <a16:creationId xmlns:a16="http://schemas.microsoft.com/office/drawing/2014/main" id="{C9B72078-7A0A-0E23-041B-B93BB1D629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" t="46528" r="1796" b="42084"/>
          <a:stretch/>
        </p:blipFill>
        <p:spPr>
          <a:xfrm>
            <a:off x="691014" y="3462003"/>
            <a:ext cx="3219807" cy="55982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F066C3D-618C-7C0D-BFFE-4E57011A073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096133" y="1288460"/>
            <a:ext cx="4654013" cy="2989342"/>
          </a:xfrm>
        </p:spPr>
        <p:txBody>
          <a:bodyPr/>
          <a:lstStyle/>
          <a:p>
            <a:r>
              <a:rPr lang="en-US" dirty="0"/>
              <a:t>Subject Matter Experts on Radio Frequency</a:t>
            </a:r>
          </a:p>
          <a:p>
            <a:r>
              <a:rPr lang="en-US" dirty="0"/>
              <a:t>Commercialized RF for Food Pasteurization </a:t>
            </a:r>
          </a:p>
          <a:p>
            <a:r>
              <a:rPr lang="en-US" dirty="0"/>
              <a:t>Introduced RF to Agriculture 2010</a:t>
            </a:r>
          </a:p>
          <a:p>
            <a:r>
              <a:rPr lang="en-US" dirty="0"/>
              <a:t>Then Applied to Cannabis in 2015</a:t>
            </a:r>
          </a:p>
          <a:p>
            <a:r>
              <a:rPr lang="en-US" dirty="0"/>
              <a:t>Customers Throughout US and Internationally</a:t>
            </a:r>
          </a:p>
        </p:txBody>
      </p:sp>
    </p:spTree>
    <p:extLst>
      <p:ext uri="{BB962C8B-B14F-4D97-AF65-F5344CB8AC3E}">
        <p14:creationId xmlns:p14="http://schemas.microsoft.com/office/powerpoint/2010/main" val="49346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66F32-CD0F-6FE1-6E77-283518F65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orange dots&#10;&#10;Description automatically generated">
            <a:extLst>
              <a:ext uri="{FF2B5EF4-FFF2-40B4-BE49-F238E27FC236}">
                <a16:creationId xmlns:a16="http://schemas.microsoft.com/office/drawing/2014/main" id="{C12E0784-D9B7-3265-1B0E-37098650A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60" y="563432"/>
            <a:ext cx="7772400" cy="41021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3CC7BA0-2531-F1C2-8EE4-9BBEB47F2560}"/>
              </a:ext>
            </a:extLst>
          </p:cNvPr>
          <p:cNvGrpSpPr/>
          <p:nvPr/>
        </p:nvGrpSpPr>
        <p:grpSpPr>
          <a:xfrm>
            <a:off x="689260" y="3742235"/>
            <a:ext cx="2353576" cy="923330"/>
            <a:chOff x="689260" y="3879395"/>
            <a:chExt cx="2353576" cy="9233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73407D-7BC0-F721-EC20-989D53AD9622}"/>
                </a:ext>
              </a:extLst>
            </p:cNvPr>
            <p:cNvSpPr txBox="1"/>
            <p:nvPr/>
          </p:nvSpPr>
          <p:spPr>
            <a:xfrm>
              <a:off x="788734" y="3879395"/>
              <a:ext cx="22541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en-US" sz="1100" dirty="0">
                  <a:solidFill>
                    <a:srgbClr val="F8951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Cannabis Operators</a:t>
              </a:r>
            </a:p>
            <a:p>
              <a:pPr>
                <a:spcAft>
                  <a:spcPts val="400"/>
                </a:spcAft>
              </a:pPr>
              <a:r>
                <a:rPr lang="en-US" sz="1100" dirty="0">
                  <a:solidFill>
                    <a:srgbClr val="1D74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Agricultural Processors</a:t>
              </a:r>
            </a:p>
            <a:p>
              <a:pPr>
                <a:spcAft>
                  <a:spcPts val="400"/>
                </a:spcAft>
              </a:pPr>
              <a:r>
                <a:rPr lang="en-US" sz="1100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Manufacturing</a:t>
              </a:r>
            </a:p>
            <a:p>
              <a:pPr>
                <a:spcAft>
                  <a:spcPts val="400"/>
                </a:spcAft>
              </a:pPr>
              <a:r>
                <a:rPr lang="en-US" sz="1100" dirty="0">
                  <a:solidFill>
                    <a:srgbClr val="22322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R&amp;D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6A52ADE6-B33B-F115-6A7D-A54E603A4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9260" y="3930184"/>
              <a:ext cx="152400" cy="15240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83931ADF-3E16-051D-642C-73F0FC726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9260" y="4158906"/>
              <a:ext cx="152400" cy="13970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E3899AC-82A0-7AC7-9494-8C391B09B32A}"/>
                </a:ext>
              </a:extLst>
            </p:cNvPr>
            <p:cNvSpPr/>
            <p:nvPr/>
          </p:nvSpPr>
          <p:spPr>
            <a:xfrm>
              <a:off x="711914" y="4381172"/>
              <a:ext cx="115016" cy="1192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+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842693F-AD05-C37B-A4A9-8AC638839BEE}"/>
                </a:ext>
              </a:extLst>
            </p:cNvPr>
            <p:cNvSpPr/>
            <p:nvPr/>
          </p:nvSpPr>
          <p:spPr>
            <a:xfrm>
              <a:off x="718567" y="4594895"/>
              <a:ext cx="104561" cy="108427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+</a:t>
              </a:r>
              <a:endParaRPr lang="en-US" dirty="0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5416F25-59D8-8F12-66DB-29BD6DC8CE2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A GLOBAL REACH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51FFEA-2D60-C175-7E0E-9C9CDBEB7340}"/>
              </a:ext>
            </a:extLst>
          </p:cNvPr>
          <p:cNvSpPr txBox="1"/>
          <p:nvPr/>
        </p:nvSpPr>
        <p:spPr>
          <a:xfrm>
            <a:off x="689260" y="2795372"/>
            <a:ext cx="2062407" cy="93871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1100" b="0" i="0" dirty="0">
                <a:effectLst/>
                <a:latin typeface="Open Sans" panose="020B0606030504020204" pitchFamily="34" charset="0"/>
              </a:rPr>
              <a:t>Our worldwide footprint spans 4 continents, covering growers and processors in nuts, seeds, dates, prunes, and cannabis</a:t>
            </a:r>
            <a:r>
              <a:rPr lang="en-US" sz="1100" dirty="0">
                <a:latin typeface="Open Sans" panose="020B0606030504020204" pitchFamily="34" charset="0"/>
              </a:rPr>
              <a:t>.</a:t>
            </a:r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8608CB-ABBD-75F6-720E-370733B6C7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4059" y="2100626"/>
            <a:ext cx="291274" cy="3458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8D755B-ECAB-0FFB-C32E-2BFA33AB5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0395" y="2179907"/>
            <a:ext cx="242464" cy="2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2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57D206-A72E-6E28-E0AE-2C531C2127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85CC3-B378-AC62-41AE-8D615B971C2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Effective for Microbial Pathogen Reduction</a:t>
            </a:r>
          </a:p>
          <a:p>
            <a:r>
              <a:rPr lang="en-US" dirty="0"/>
              <a:t>Commercially Proven </a:t>
            </a:r>
          </a:p>
          <a:p>
            <a:r>
              <a:rPr lang="en-US" dirty="0"/>
              <a:t>Thermal Process</a:t>
            </a:r>
          </a:p>
          <a:p>
            <a:r>
              <a:rPr lang="en-US" dirty="0"/>
              <a:t>Targeted and Evenly Distributed</a:t>
            </a:r>
          </a:p>
          <a:p>
            <a:r>
              <a:rPr lang="en-US" dirty="0"/>
              <a:t>Non-Ionizing Radiation</a:t>
            </a:r>
          </a:p>
          <a:p>
            <a:r>
              <a:rPr lang="en-US" dirty="0"/>
              <a:t>Organic Process Compliant (USDA)</a:t>
            </a:r>
          </a:p>
          <a:p>
            <a:r>
              <a:rPr lang="en-US" dirty="0"/>
              <a:t>No Mandatory Labeling (FDA)</a:t>
            </a:r>
          </a:p>
          <a:p>
            <a:r>
              <a:rPr lang="en-US" dirty="0"/>
              <a:t>EU GMP Approved (EudraGMDP)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3D474-815F-8D4A-8024-8DF7A816193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WHY Radio frequency technology?</a:t>
            </a:r>
          </a:p>
        </p:txBody>
      </p:sp>
      <p:pic>
        <p:nvPicPr>
          <p:cNvPr id="6" name="Online Media 11" descr="Moldy Weed? How Radio Frequency Works to Remediate Cannabis">
            <a:hlinkClick r:id="" action="ppaction://media"/>
            <a:extLst>
              <a:ext uri="{FF2B5EF4-FFF2-40B4-BE49-F238E27FC236}">
                <a16:creationId xmlns:a16="http://schemas.microsoft.com/office/drawing/2014/main" id="{F0867EED-0961-3047-1D1B-917B5BCD0D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89260" y="1288460"/>
            <a:ext cx="3221557" cy="182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80C4944-646A-F869-53DC-25CD6A8213BB}"/>
              </a:ext>
            </a:extLst>
          </p:cNvPr>
          <p:cNvGrpSpPr/>
          <p:nvPr/>
        </p:nvGrpSpPr>
        <p:grpSpPr>
          <a:xfrm>
            <a:off x="4038600" y="346079"/>
            <a:ext cx="4196781" cy="4275066"/>
            <a:chOff x="4395007" y="780559"/>
            <a:chExt cx="3433201" cy="3497243"/>
          </a:xfrm>
        </p:grpSpPr>
        <p:pic>
          <p:nvPicPr>
            <p:cNvPr id="2" name="Content Placeholder 4" descr="A picture containing electronics, jack&#10;&#10;Description automatically generated">
              <a:extLst>
                <a:ext uri="{FF2B5EF4-FFF2-40B4-BE49-F238E27FC236}">
                  <a16:creationId xmlns:a16="http://schemas.microsoft.com/office/drawing/2014/main" id="{43376836-4F46-4376-91B3-4D51384E9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0116" r="23354"/>
            <a:stretch/>
          </p:blipFill>
          <p:spPr>
            <a:xfrm>
              <a:off x="4572000" y="878666"/>
              <a:ext cx="3256208" cy="3240109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schemeClr val="bg1">
                  <a:lumMod val="85000"/>
                  <a:alpha val="30000"/>
                </a:schemeClr>
              </a:outerShdw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CF398B-D679-CBF8-C749-C7DC874BE00B}"/>
                </a:ext>
              </a:extLst>
            </p:cNvPr>
            <p:cNvSpPr/>
            <p:nvPr/>
          </p:nvSpPr>
          <p:spPr>
            <a:xfrm>
              <a:off x="4395007" y="858236"/>
              <a:ext cx="362607" cy="3419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344898-FCFD-0B85-714E-5A1B0A7CA263}"/>
                </a:ext>
              </a:extLst>
            </p:cNvPr>
            <p:cNvSpPr/>
            <p:nvPr/>
          </p:nvSpPr>
          <p:spPr>
            <a:xfrm>
              <a:off x="5041170" y="780559"/>
              <a:ext cx="2684562" cy="384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40D6C-5A4B-EF07-0757-AAD08083033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5 YEARS COMMERCIAL USE | 2017-2022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4E7B7D-950E-801B-0C19-9A5AECBDC06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89259" y="1288460"/>
            <a:ext cx="3493127" cy="2989342"/>
          </a:xfrm>
        </p:spPr>
        <p:txBody>
          <a:bodyPr/>
          <a:lstStyle/>
          <a:p>
            <a:pPr indent="-128588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Oversized Power &amp; Footprint</a:t>
            </a:r>
          </a:p>
          <a:p>
            <a:pPr indent="-128588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480 VAC 3-Phase Power</a:t>
            </a:r>
          </a:p>
          <a:p>
            <a:pPr indent="-128588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 dB Noise Level</a:t>
            </a:r>
          </a:p>
          <a:p>
            <a:pPr indent="-128588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3-Day Install</a:t>
            </a:r>
          </a:p>
          <a:p>
            <a:pPr indent="-128588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HMI User Interface</a:t>
            </a:r>
          </a:p>
          <a:p>
            <a:pPr indent="-128588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US" dirty="0"/>
              <a:t>Basic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Aesthetics</a:t>
            </a:r>
          </a:p>
          <a:p>
            <a:pPr indent="-128588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US" dirty="0"/>
              <a:t>More than 40 installations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38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1A5F1-E47A-2DD3-2370-099F9E0AAEF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1800" dirty="0"/>
              <a:t>ZIEL RF</a:t>
            </a:r>
            <a:r>
              <a:rPr lang="en-US" sz="180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pic>
        <p:nvPicPr>
          <p:cNvPr id="2" name="Content Placeholder 13" descr="A large machine with a white box&#10;&#10;Description automatically generated with medium confidence">
            <a:extLst>
              <a:ext uri="{FF2B5EF4-FFF2-40B4-BE49-F238E27FC236}">
                <a16:creationId xmlns:a16="http://schemas.microsoft.com/office/drawing/2014/main" id="{79BD031B-743B-3AA8-A8E5-973E73AB14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452" t="4607" r="21406" b="6238"/>
          <a:stretch/>
        </p:blipFill>
        <p:spPr>
          <a:xfrm>
            <a:off x="689260" y="912976"/>
            <a:ext cx="2976291" cy="3816712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0D5913-ED10-2F1C-0303-752E0DAE4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398833"/>
              </p:ext>
            </p:extLst>
          </p:nvPr>
        </p:nvGraphicFramePr>
        <p:xfrm>
          <a:off x="4001035" y="1789043"/>
          <a:ext cx="4610228" cy="2348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961">
                  <a:extLst>
                    <a:ext uri="{9D8B030D-6E8A-4147-A177-3AD203B41FA5}">
                      <a16:colId xmlns:a16="http://schemas.microsoft.com/office/drawing/2014/main" val="2988890809"/>
                    </a:ext>
                  </a:extLst>
                </a:gridCol>
                <a:gridCol w="3175267">
                  <a:extLst>
                    <a:ext uri="{9D8B030D-6E8A-4147-A177-3AD203B41FA5}">
                      <a16:colId xmlns:a16="http://schemas.microsoft.com/office/drawing/2014/main" val="298327921"/>
                    </a:ext>
                  </a:extLst>
                </a:gridCol>
              </a:tblGrid>
              <a:tr h="539017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Predictable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&gt; 99% Pass Rate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Preserves Bag Appeal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079754"/>
                  </a:ext>
                </a:extLst>
              </a:tr>
              <a:tr h="539017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Efficient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Highest Industry Throughput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Lowest Processing Cost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1353242"/>
                  </a:ext>
                </a:extLst>
              </a:tr>
              <a:tr h="539017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Dependable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24/7 Equipment Uptime</a:t>
                      </a:r>
                    </a:p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Solid State Electronics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827250"/>
                  </a:ext>
                </a:extLst>
              </a:tr>
              <a:tr h="731927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Safe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No X-Ray, Gas, or Chemicals</a:t>
                      </a:r>
                    </a:p>
                    <a:p>
                      <a:r>
                        <a:rPr lang="en-US" sz="140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Organic Process Compliant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2788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F5EB16E-DCDC-2B51-E561-F6738C6DD329}"/>
              </a:ext>
            </a:extLst>
          </p:cNvPr>
          <p:cNvSpPr txBox="1"/>
          <p:nvPr/>
        </p:nvSpPr>
        <p:spPr>
          <a:xfrm>
            <a:off x="4001035" y="1232889"/>
            <a:ext cx="4217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What Are Your </a:t>
            </a:r>
            <a:r>
              <a:rPr lang="en-US" sz="1600" b="1" dirty="0">
                <a:solidFill>
                  <a:srgbClr val="FF9300"/>
                </a:solidFill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X </a:t>
            </a:r>
            <a:r>
              <a:rPr lang="en-US" sz="1600" b="1" dirty="0"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Factors?</a:t>
            </a:r>
            <a:endParaRPr lang="en-US" sz="1600" b="1" dirty="0">
              <a:solidFill>
                <a:schemeClr val="tx2"/>
              </a:solidFill>
              <a:effectLst/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9CEBB-A166-F722-1DC8-0E66E65F1573}"/>
              </a:ext>
            </a:extLst>
          </p:cNvPr>
          <p:cNvSpPr txBox="1"/>
          <p:nvPr/>
        </p:nvSpPr>
        <p:spPr>
          <a:xfrm>
            <a:off x="589617" y="634397"/>
            <a:ext cx="42175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Microbial Control Solution</a:t>
            </a:r>
            <a:endParaRPr lang="en-US" sz="1400" dirty="0">
              <a:solidFill>
                <a:schemeClr val="tx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35738"/>
      </p:ext>
    </p:extLst>
  </p:cSld>
  <p:clrMapOvr>
    <a:masterClrMapping/>
  </p:clrMapOvr>
</p:sld>
</file>

<file path=ppt/theme/theme1.xml><?xml version="1.0" encoding="utf-8"?>
<a:theme xmlns:a="http://schemas.openxmlformats.org/drawingml/2006/main" name="Intro">
  <a:themeElements>
    <a:clrScheme name="ZIEL Branded ">
      <a:dk1>
        <a:srgbClr val="12477D"/>
      </a:dk1>
      <a:lt1>
        <a:srgbClr val="FFFFFF"/>
      </a:lt1>
      <a:dk2>
        <a:srgbClr val="1D74CC"/>
      </a:dk2>
      <a:lt2>
        <a:srgbClr val="FFFFFE"/>
      </a:lt2>
      <a:accent1>
        <a:srgbClr val="1D74CC"/>
      </a:accent1>
      <a:accent2>
        <a:srgbClr val="2490FF"/>
      </a:accent2>
      <a:accent3>
        <a:srgbClr val="FCAC23"/>
      </a:accent3>
      <a:accent4>
        <a:srgbClr val="E3E4E2"/>
      </a:accent4>
      <a:accent5>
        <a:srgbClr val="FFFFFF"/>
      </a:accent5>
      <a:accent6>
        <a:srgbClr val="FFFFFF"/>
      </a:accent6>
      <a:hlink>
        <a:srgbClr val="1D74CC"/>
      </a:hlink>
      <a:folHlink>
        <a:srgbClr val="2490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iel" id="{9DD0F050-25D3-CD46-8C9C-E4473C060AE8}" vid="{D0287A00-E267-2345-B7F1-B724E68BC6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5674</TotalTime>
  <Words>890</Words>
  <Application>Microsoft Macintosh PowerPoint</Application>
  <PresentationFormat>On-screen Show (16:9)</PresentationFormat>
  <Paragraphs>287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Courier New</vt:lpstr>
      <vt:lpstr>Open Sans</vt:lpstr>
      <vt:lpstr>Open Sans Light</vt:lpstr>
      <vt:lpstr>Open Sans Semibold</vt:lpstr>
      <vt:lpstr>Wingdings</vt:lpstr>
      <vt:lpstr>Intro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 Gerson</dc:creator>
  <cp:lastModifiedBy>Arthur de Cordova</cp:lastModifiedBy>
  <cp:revision>164</cp:revision>
  <cp:lastPrinted>2017-10-20T17:41:38Z</cp:lastPrinted>
  <dcterms:created xsi:type="dcterms:W3CDTF">2017-10-20T15:10:12Z</dcterms:created>
  <dcterms:modified xsi:type="dcterms:W3CDTF">2024-09-28T16:09:24Z</dcterms:modified>
</cp:coreProperties>
</file>