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25"/>
  </p:notesMasterIdLst>
  <p:handoutMasterIdLst>
    <p:handoutMasterId r:id="rId26"/>
  </p:handoutMasterIdLst>
  <p:sldIdLst>
    <p:sldId id="273" r:id="rId3"/>
    <p:sldId id="274" r:id="rId4"/>
    <p:sldId id="275" r:id="rId5"/>
    <p:sldId id="281" r:id="rId6"/>
    <p:sldId id="321" r:id="rId7"/>
    <p:sldId id="299" r:id="rId8"/>
    <p:sldId id="291" r:id="rId9"/>
    <p:sldId id="307" r:id="rId10"/>
    <p:sldId id="333" r:id="rId11"/>
    <p:sldId id="300" r:id="rId12"/>
    <p:sldId id="294" r:id="rId13"/>
    <p:sldId id="325" r:id="rId14"/>
    <p:sldId id="329" r:id="rId15"/>
    <p:sldId id="334" r:id="rId16"/>
    <p:sldId id="356" r:id="rId17"/>
    <p:sldId id="336" r:id="rId18"/>
    <p:sldId id="358" r:id="rId19"/>
    <p:sldId id="364" r:id="rId20"/>
    <p:sldId id="256" r:id="rId21"/>
    <p:sldId id="301" r:id="rId22"/>
    <p:sldId id="359" r:id="rId23"/>
    <p:sldId id="28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36" autoAdjust="0"/>
    <p:restoredTop sz="95872" autoAdjust="0"/>
  </p:normalViewPr>
  <p:slideViewPr>
    <p:cSldViewPr snapToGrid="0">
      <p:cViewPr varScale="1">
        <p:scale>
          <a:sx n="66" d="100"/>
          <a:sy n="66" d="100"/>
        </p:scale>
        <p:origin x="61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7B3DB0-5E1B-BB1F-98CB-D777ACB2D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Mississippi 2024</a:t>
            </a:r>
          </a:p>
        </p:txBody>
      </p:sp>
      <p:sp>
        <p:nvSpPr>
          <p:cNvPr id="3" name="Date Placeholder 2">
            <a:extLst>
              <a:ext uri="{FF2B5EF4-FFF2-40B4-BE49-F238E27FC236}">
                <a16:creationId xmlns:a16="http://schemas.microsoft.com/office/drawing/2014/main" id="{680ACFA1-D9D7-C20C-C9C6-5FD77F768E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08CC6-8297-46B0-9E41-1AB4232E3326}" type="datetimeFigureOut">
              <a:rPr lang="en-US" smtClean="0"/>
              <a:t>9/28/2024</a:t>
            </a:fld>
            <a:endParaRPr lang="en-US"/>
          </a:p>
        </p:txBody>
      </p:sp>
      <p:sp>
        <p:nvSpPr>
          <p:cNvPr id="4" name="Footer Placeholder 3">
            <a:extLst>
              <a:ext uri="{FF2B5EF4-FFF2-40B4-BE49-F238E27FC236}">
                <a16:creationId xmlns:a16="http://schemas.microsoft.com/office/drawing/2014/main" id="{D2DCB630-28F3-3DA9-43E1-1C5BC7A664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9CFA38-A9A1-E7A8-0C03-89EF0F6E0F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B1FDD-E1D2-4CE9-A1C9-C78F0FDF0A5C}" type="slidenum">
              <a:rPr lang="en-US" smtClean="0"/>
              <a:t>‹#›</a:t>
            </a:fld>
            <a:endParaRPr lang="en-US"/>
          </a:p>
        </p:txBody>
      </p:sp>
    </p:spTree>
    <p:extLst>
      <p:ext uri="{BB962C8B-B14F-4D97-AF65-F5344CB8AC3E}">
        <p14:creationId xmlns:p14="http://schemas.microsoft.com/office/powerpoint/2010/main" val="28802795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Mississippi 2024</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26340-542D-4A10-93AD-B0518B7E6724}" type="datetimeFigureOut">
              <a:rPr lang="en-US" smtClean="0"/>
              <a:t>9/28/2024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2A796-A0EB-40B1-8530-96BAE62CB562}" type="slidenum">
              <a:rPr lang="en-US" smtClean="0"/>
              <a:t>‹#›</a:t>
            </a:fld>
            <a:endParaRPr lang="en-US" dirty="0"/>
          </a:p>
        </p:txBody>
      </p:sp>
    </p:spTree>
    <p:extLst>
      <p:ext uri="{BB962C8B-B14F-4D97-AF65-F5344CB8AC3E}">
        <p14:creationId xmlns:p14="http://schemas.microsoft.com/office/powerpoint/2010/main" val="121748583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433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716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71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a:p>
        </p:txBody>
      </p:sp>
    </p:spTree>
    <p:extLst>
      <p:ext uri="{BB962C8B-B14F-4D97-AF65-F5344CB8AC3E}">
        <p14:creationId xmlns:p14="http://schemas.microsoft.com/office/powerpoint/2010/main" val="2964582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969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453728b64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f453728b64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716027-5113-344F-A781-BCA528E87C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79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0C88A3F7-BE3A-6E46-9BD7-9DA6E14C0318}"/>
              </a:ext>
            </a:extLst>
          </p:cNvPr>
          <p:cNvSpPr/>
          <p:nvPr userDrawn="1"/>
        </p:nvSpPr>
        <p:spPr>
          <a:xfrm>
            <a:off x="4578315" y="0"/>
            <a:ext cx="10832373" cy="6858000"/>
          </a:xfrm>
          <a:prstGeom prst="parallelogram">
            <a:avLst/>
          </a:prstGeom>
          <a:solidFill>
            <a:srgbClr val="56B3E5">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Parallelogram 8">
            <a:extLst>
              <a:ext uri="{FF2B5EF4-FFF2-40B4-BE49-F238E27FC236}">
                <a16:creationId xmlns:a16="http://schemas.microsoft.com/office/drawing/2014/main" id="{2F14E143-46BF-9B4F-BB97-89FB7D1E6687}"/>
              </a:ext>
            </a:extLst>
          </p:cNvPr>
          <p:cNvSpPr/>
          <p:nvPr userDrawn="1"/>
        </p:nvSpPr>
        <p:spPr>
          <a:xfrm>
            <a:off x="-3608832" y="0"/>
            <a:ext cx="10643552" cy="6858000"/>
          </a:xfrm>
          <a:prstGeom prst="parallelogram">
            <a:avLst/>
          </a:prstGeom>
          <a:solidFill>
            <a:srgbClr val="56B3E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Tree>
    <p:extLst>
      <p:ext uri="{BB962C8B-B14F-4D97-AF65-F5344CB8AC3E}">
        <p14:creationId xmlns:p14="http://schemas.microsoft.com/office/powerpoint/2010/main" val="321727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9C8F2-FDF7-4454-8501-9B9B4CDB36B6}" type="datetime1">
              <a:rPr lang="en-US" smtClean="0"/>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381038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4061D1-E23E-4021-BD12-C67294584BCF}" type="datetime1">
              <a:rPr lang="en-US" smtClean="0"/>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226841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241-04D6-2E29-09D8-37538F96A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24E0F6-0CCE-49C9-FA62-797D4369B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6B84F6-84ED-2DCB-584B-0F9B9E9E9350}"/>
              </a:ext>
            </a:extLst>
          </p:cNvPr>
          <p:cNvSpPr>
            <a:spLocks noGrp="1"/>
          </p:cNvSpPr>
          <p:nvPr>
            <p:ph type="dt" sz="half" idx="10"/>
          </p:nvPr>
        </p:nvSpPr>
        <p:spPr/>
        <p:txBody>
          <a:bodyPr/>
          <a:lstStyle/>
          <a:p>
            <a:fld id="{932155B1-65A8-407B-A8E8-99E1F32403A4}" type="datetimeFigureOut">
              <a:rPr lang="en-US" smtClean="0"/>
              <a:t>9/28/2024</a:t>
            </a:fld>
            <a:endParaRPr lang="en-US"/>
          </a:p>
        </p:txBody>
      </p:sp>
      <p:sp>
        <p:nvSpPr>
          <p:cNvPr id="5" name="Footer Placeholder 4">
            <a:extLst>
              <a:ext uri="{FF2B5EF4-FFF2-40B4-BE49-F238E27FC236}">
                <a16:creationId xmlns:a16="http://schemas.microsoft.com/office/drawing/2014/main" id="{81E4F214-0DBF-EF11-1E71-99114D3AD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4FA72-4297-CDAA-A705-9D3795DE42EC}"/>
              </a:ext>
            </a:extLst>
          </p:cNvPr>
          <p:cNvSpPr>
            <a:spLocks noGrp="1"/>
          </p:cNvSpPr>
          <p:nvPr>
            <p:ph type="sldNum" sz="quarter" idx="12"/>
          </p:nvPr>
        </p:nvSpPr>
        <p:spPr/>
        <p:txBody>
          <a:bodyPr/>
          <a:lstStyle/>
          <a:p>
            <a:fld id="{3AC39B1B-3AFE-4663-AC90-2F83D9B08568}" type="slidenum">
              <a:rPr lang="en-US" smtClean="0"/>
              <a:t>‹#›</a:t>
            </a:fld>
            <a:endParaRPr lang="en-US"/>
          </a:p>
        </p:txBody>
      </p:sp>
    </p:spTree>
    <p:extLst>
      <p:ext uri="{BB962C8B-B14F-4D97-AF65-F5344CB8AC3E}">
        <p14:creationId xmlns:p14="http://schemas.microsoft.com/office/powerpoint/2010/main" val="115003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6736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21156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8169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83745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50598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27116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642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08217EF7-E115-374D-BE7D-44E9F67851BA}"/>
              </a:ext>
            </a:extLst>
          </p:cNvPr>
          <p:cNvSpPr/>
          <p:nvPr userDrawn="1"/>
        </p:nvSpPr>
        <p:spPr>
          <a:xfrm>
            <a:off x="-1360973" y="1"/>
            <a:ext cx="8524111" cy="1169809"/>
          </a:xfrm>
          <a:prstGeom prst="parallelogram">
            <a:avLst>
              <a:gd name="adj" fmla="val 39467"/>
            </a:avLst>
          </a:prstGeom>
          <a:solidFill>
            <a:srgbClr val="56B3E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Parallelogram 11">
            <a:extLst>
              <a:ext uri="{FF2B5EF4-FFF2-40B4-BE49-F238E27FC236}">
                <a16:creationId xmlns:a16="http://schemas.microsoft.com/office/drawing/2014/main" id="{D748F19F-EF2C-404F-BE27-D9AE01B8087A}"/>
              </a:ext>
            </a:extLst>
          </p:cNvPr>
          <p:cNvSpPr/>
          <p:nvPr userDrawn="1"/>
        </p:nvSpPr>
        <p:spPr>
          <a:xfrm>
            <a:off x="6501215" y="1"/>
            <a:ext cx="6320312" cy="1169808"/>
          </a:xfrm>
          <a:prstGeom prst="parallelogram">
            <a:avLst>
              <a:gd name="adj" fmla="val 39466"/>
            </a:avLst>
          </a:prstGeom>
          <a:solidFill>
            <a:srgbClr val="56B3E5">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6D926-1848-4DF2-9D0A-D31E07806DA8}" type="datetime1">
              <a:rPr lang="en-US" smtClean="0"/>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6FE97B-0B16-814C-B47F-B5F4A5881018}" type="slidenum">
              <a:rPr lang="en-US" smtClean="0"/>
              <a:t>‹#›</a:t>
            </a:fld>
            <a:endParaRPr lang="en-US" dirty="0"/>
          </a:p>
        </p:txBody>
      </p:sp>
      <p:sp>
        <p:nvSpPr>
          <p:cNvPr id="8" name="TextBox 7">
            <a:extLst>
              <a:ext uri="{FF2B5EF4-FFF2-40B4-BE49-F238E27FC236}">
                <a16:creationId xmlns:a16="http://schemas.microsoft.com/office/drawing/2014/main" id="{0D17947B-E593-E644-B8CE-F480864A02B1}"/>
              </a:ext>
            </a:extLst>
          </p:cNvPr>
          <p:cNvSpPr txBox="1"/>
          <p:nvPr userDrawn="1"/>
        </p:nvSpPr>
        <p:spPr>
          <a:xfrm>
            <a:off x="92596" y="69447"/>
            <a:ext cx="4873851" cy="307777"/>
          </a:xfrm>
          <a:prstGeom prst="rect">
            <a:avLst/>
          </a:prstGeom>
          <a:noFill/>
        </p:spPr>
        <p:txBody>
          <a:bodyPr wrap="square" rtlCol="0">
            <a:spAutoFit/>
          </a:bodyPr>
          <a:lstStyle/>
          <a:p>
            <a:r>
              <a:rPr lang="en-US" sz="1400" b="1" baseline="0" dirty="0">
                <a:solidFill>
                  <a:schemeClr val="bg1"/>
                </a:solidFill>
              </a:rPr>
              <a:t>Science and Policy 2023</a:t>
            </a:r>
          </a:p>
        </p:txBody>
      </p:sp>
    </p:spTree>
    <p:extLst>
      <p:ext uri="{BB962C8B-B14F-4D97-AF65-F5344CB8AC3E}">
        <p14:creationId xmlns:p14="http://schemas.microsoft.com/office/powerpoint/2010/main" val="365954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90358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1358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793755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8985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242C7-4C95-4846-ACCD-EE907AFB61F1}" type="datetime1">
              <a:rPr lang="en-US" smtClean="0"/>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142102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18B424-C675-493C-968D-889CF27CB071}" type="datetime1">
              <a:rPr lang="en-US" smtClean="0"/>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127062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A57C8-436C-4572-851A-001404CD145E}" type="datetime1">
              <a:rPr lang="en-US" smtClean="0"/>
              <a:t>9/28/2024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406400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7DEAACA-7291-4013-8E74-6941D0D3B271}" type="datetime1">
              <a:rPr lang="en-US" smtClean="0"/>
              <a:t>9/28/2024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4022846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15BA7-0A66-4D9F-8232-C7840DFC8BE8}" type="datetime1">
              <a:rPr lang="en-US" smtClean="0"/>
              <a:t>9/28/2024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55132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F6431D-E304-4571-BCC1-9D5CAF918693}" type="datetime1">
              <a:rPr lang="en-US" smtClean="0"/>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52138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3C91DA-F242-49AD-8C5C-86EBCF1A1F3B}" type="datetime1">
              <a:rPr lang="en-US" smtClean="0"/>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6FE97B-0B16-814C-B47F-B5F4A5881018}" type="slidenum">
              <a:rPr lang="en-US" smtClean="0"/>
              <a:t>‹#›</a:t>
            </a:fld>
            <a:endParaRPr lang="en-US" dirty="0"/>
          </a:p>
        </p:txBody>
      </p:sp>
    </p:spTree>
    <p:extLst>
      <p:ext uri="{BB962C8B-B14F-4D97-AF65-F5344CB8AC3E}">
        <p14:creationId xmlns:p14="http://schemas.microsoft.com/office/powerpoint/2010/main" val="340872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F3EE0-15D0-4673-A5C2-AA8DFF5EB1D4}" type="datetime1">
              <a:rPr lang="en-US" smtClean="0"/>
              <a:t>9/28/2024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FE97B-0B16-814C-B47F-B5F4A5881018}" type="slidenum">
              <a:rPr lang="en-US" smtClean="0"/>
              <a:t>‹#›</a:t>
            </a:fld>
            <a:endParaRPr lang="en-US" dirty="0"/>
          </a:p>
        </p:txBody>
      </p:sp>
    </p:spTree>
    <p:extLst>
      <p:ext uri="{BB962C8B-B14F-4D97-AF65-F5344CB8AC3E}">
        <p14:creationId xmlns:p14="http://schemas.microsoft.com/office/powerpoint/2010/main" val="26904276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1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89133110"/>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en.wikipedia.org/wiki/Aspergillus_terre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09599" y="4041844"/>
            <a:ext cx="10972800" cy="1723549"/>
          </a:xfrm>
          <a:prstGeom prst="rect">
            <a:avLst/>
          </a:prstGeom>
        </p:spPr>
        <p:txBody>
          <a:bodyPr wrap="square">
            <a:spAutoFit/>
          </a:bodyPr>
          <a:lstStyle/>
          <a:p>
            <a:pPr algn="ctr"/>
            <a:r>
              <a:rPr lang="en-US" sz="4800" b="1" dirty="0">
                <a:solidFill>
                  <a:prstClr val="white"/>
                </a:solidFill>
                <a:effectLst>
                  <a:outerShdw blurRad="38100" dist="38100" dir="2700000" algn="tl">
                    <a:srgbClr val="000000">
                      <a:alpha val="43137"/>
                    </a:srgbClr>
                  </a:outerShdw>
                </a:effectLst>
                <a:latin typeface="Calibri"/>
              </a:rPr>
              <a:t>Carly Bader, MS</a:t>
            </a:r>
          </a:p>
          <a:p>
            <a:pPr algn="ctr"/>
            <a:r>
              <a:rPr lang="en-US" sz="4000" b="1" dirty="0">
                <a:solidFill>
                  <a:prstClr val="white"/>
                </a:solidFill>
                <a:effectLst>
                  <a:outerShdw blurRad="38100" dist="38100" dir="2700000" algn="tl">
                    <a:srgbClr val="000000">
                      <a:alpha val="43137"/>
                    </a:srgbClr>
                  </a:outerShdw>
                </a:effectLst>
                <a:latin typeface="Calibri"/>
              </a:rPr>
              <a:t>Manager of Science </a:t>
            </a:r>
          </a:p>
          <a:p>
            <a:pPr algn="ctr"/>
            <a:endParaRPr lang="en-US" b="1" dirty="0">
              <a:solidFill>
                <a:prstClr val="white"/>
              </a:solidFill>
              <a:latin typeface="Calibri"/>
            </a:endParaRPr>
          </a:p>
        </p:txBody>
      </p:sp>
      <p:pic>
        <p:nvPicPr>
          <p:cNvPr id="8" name="Picture 7" descr="Text&#10;&#10;Description automatically generated">
            <a:extLst>
              <a:ext uri="{FF2B5EF4-FFF2-40B4-BE49-F238E27FC236}">
                <a16:creationId xmlns:a16="http://schemas.microsoft.com/office/drawing/2014/main" id="{068DE3DF-719E-7746-A7DE-39BB050FE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675" y="624666"/>
            <a:ext cx="9454649" cy="2417792"/>
          </a:xfrm>
          <a:prstGeom prst="rect">
            <a:avLst/>
          </a:prstGeom>
        </p:spPr>
      </p:pic>
    </p:spTree>
    <p:extLst>
      <p:ext uri="{BB962C8B-B14F-4D97-AF65-F5344CB8AC3E}">
        <p14:creationId xmlns:p14="http://schemas.microsoft.com/office/powerpoint/2010/main" val="2444497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0DC42D-8A7D-C193-BB88-1F9DDBD1EC02}"/>
              </a:ext>
            </a:extLst>
          </p:cNvPr>
          <p:cNvSpPr>
            <a:spLocks noGrp="1"/>
          </p:cNvSpPr>
          <p:nvPr>
            <p:ph idx="1"/>
          </p:nvPr>
        </p:nvSpPr>
        <p:spPr>
          <a:xfrm>
            <a:off x="0" y="802433"/>
            <a:ext cx="12192000" cy="6055567"/>
          </a:xfrm>
        </p:spPr>
        <p:txBody>
          <a:bodyPr>
            <a:noAutofit/>
          </a:bodyPr>
          <a:lstStyle/>
          <a:p>
            <a:pPr marL="0" indent="0">
              <a:buNone/>
            </a:pPr>
            <a:endParaRPr lang="en-US" sz="1800" dirty="0">
              <a:latin typeface="Arial" panose="020B0604020202020204" pitchFamily="34" charset="0"/>
              <a:cs typeface="Arial" panose="020B0604020202020204" pitchFamily="34" charset="0"/>
            </a:endParaRPr>
          </a:p>
          <a:p>
            <a:r>
              <a:rPr lang="en-US" sz="1700" dirty="0">
                <a:solidFill>
                  <a:srgbClr val="333333"/>
                </a:solidFill>
                <a:effectLst/>
                <a:latin typeface="Arial" panose="020B0604020202020204" pitchFamily="34" charset="0"/>
                <a:cs typeface="Arial" panose="020B0604020202020204" pitchFamily="34" charset="0"/>
              </a:rPr>
              <a:t>OSHA regulates employee exposure to ozone gas through its Air Contaminants Standard, 29 CFR 1910.1000. The permissible exposure limit (PEL) is listed as an </a:t>
            </a:r>
            <a:r>
              <a:rPr lang="en-US" sz="1700" b="1" dirty="0">
                <a:solidFill>
                  <a:srgbClr val="333333"/>
                </a:solidFill>
                <a:effectLst/>
                <a:latin typeface="Arial" panose="020B0604020202020204" pitchFamily="34" charset="0"/>
                <a:cs typeface="Arial" panose="020B0604020202020204" pitchFamily="34" charset="0"/>
              </a:rPr>
              <a:t>8-hour, time-weighted average value of 0.1 part of ozone per million parts of air (ppm). </a:t>
            </a:r>
            <a:r>
              <a:rPr lang="en-US" sz="1700" dirty="0">
                <a:solidFill>
                  <a:srgbClr val="333333"/>
                </a:solidFill>
                <a:effectLst/>
                <a:latin typeface="Arial" panose="020B0604020202020204" pitchFamily="34" charset="0"/>
                <a:cs typeface="Arial" panose="020B0604020202020204" pitchFamily="34" charset="0"/>
              </a:rPr>
              <a:t>Rule 29 CFR 1910.1000(e) requires that administrative or engineering controls must first be identified and implemented whenever feasible to achieve compliance with the PEL. </a:t>
            </a:r>
          </a:p>
          <a:p>
            <a:pPr marL="0" indent="0">
              <a:buNone/>
            </a:pPr>
            <a:endParaRPr lang="en-US" sz="1800" dirty="0">
              <a:solidFill>
                <a:srgbClr val="333333"/>
              </a:solidFill>
              <a:effectLst/>
              <a:latin typeface="Arial" panose="020B0604020202020204" pitchFamily="34" charset="0"/>
              <a:cs typeface="Arial" panose="020B0604020202020204" pitchFamily="34" charset="0"/>
            </a:endParaRPr>
          </a:p>
          <a:p>
            <a:r>
              <a:rPr lang="en-US" sz="1800" b="1" dirty="0">
                <a:solidFill>
                  <a:srgbClr val="333333"/>
                </a:solidFill>
                <a:effectLst/>
                <a:latin typeface="Arial" panose="020B0604020202020204" pitchFamily="34" charset="0"/>
                <a:cs typeface="Arial" panose="020B0604020202020204" pitchFamily="34" charset="0"/>
              </a:rPr>
              <a:t>Our process </a:t>
            </a:r>
            <a:r>
              <a:rPr lang="en-US" sz="1800" dirty="0">
                <a:solidFill>
                  <a:srgbClr val="333333"/>
                </a:solidFill>
                <a:effectLst/>
                <a:latin typeface="Arial" panose="020B0604020202020204" pitchFamily="34" charset="0"/>
                <a:cs typeface="Arial" panose="020B0604020202020204" pitchFamily="34" charset="0"/>
              </a:rPr>
              <a:t>takes place </a:t>
            </a:r>
            <a:r>
              <a:rPr lang="en-US" sz="1800" b="1" dirty="0">
                <a:solidFill>
                  <a:srgbClr val="333333"/>
                </a:solidFill>
                <a:effectLst/>
                <a:latin typeface="Arial" panose="020B0604020202020204" pitchFamily="34" charset="0"/>
                <a:cs typeface="Arial" panose="020B0604020202020204" pitchFamily="34" charset="0"/>
              </a:rPr>
              <a:t>in a drum, which provides primary containment </a:t>
            </a:r>
            <a:r>
              <a:rPr lang="en-US" sz="1800" dirty="0">
                <a:solidFill>
                  <a:srgbClr val="333333"/>
                </a:solidFill>
                <a:effectLst/>
                <a:latin typeface="Arial" panose="020B0604020202020204" pitchFamily="34" charset="0"/>
                <a:cs typeface="Arial" panose="020B0604020202020204" pitchFamily="34" charset="0"/>
              </a:rPr>
              <a:t>for the ozone gas. </a:t>
            </a:r>
            <a:r>
              <a:rPr lang="en-US" sz="1800" dirty="0">
                <a:solidFill>
                  <a:srgbClr val="333333"/>
                </a:solidFill>
                <a:latin typeface="Arial" panose="020B0604020202020204" pitchFamily="34" charset="0"/>
                <a:cs typeface="Arial" panose="020B0604020202020204" pitchFamily="34" charset="0"/>
              </a:rPr>
              <a:t>A </a:t>
            </a:r>
            <a:r>
              <a:rPr lang="en-US" sz="1800" b="1" dirty="0">
                <a:solidFill>
                  <a:srgbClr val="333333"/>
                </a:solidFill>
                <a:latin typeface="Arial" panose="020B0604020202020204" pitchFamily="34" charset="0"/>
                <a:cs typeface="Arial" panose="020B0604020202020204" pitchFamily="34" charset="0"/>
              </a:rPr>
              <a:t>sustained</a:t>
            </a:r>
            <a:r>
              <a:rPr lang="en-US" sz="1800" b="1" dirty="0">
                <a:solidFill>
                  <a:srgbClr val="333333"/>
                </a:solidFill>
                <a:effectLst/>
                <a:latin typeface="Arial" panose="020B0604020202020204" pitchFamily="34" charset="0"/>
                <a:cs typeface="Arial" panose="020B0604020202020204" pitchFamily="34" charset="0"/>
              </a:rPr>
              <a:t> concentration of ozone is created</a:t>
            </a:r>
            <a:r>
              <a:rPr lang="en-US" sz="1800" dirty="0">
                <a:solidFill>
                  <a:srgbClr val="333333"/>
                </a:solidFill>
                <a:effectLst/>
                <a:latin typeface="Arial" panose="020B0604020202020204" pitchFamily="34" charset="0"/>
                <a:cs typeface="Arial" panose="020B0604020202020204" pitchFamily="34" charset="0"/>
              </a:rPr>
              <a:t> and circulated through the system and is </a:t>
            </a:r>
            <a:r>
              <a:rPr lang="en-US" sz="1800" b="1" dirty="0">
                <a:solidFill>
                  <a:srgbClr val="333333"/>
                </a:solidFill>
                <a:effectLst/>
                <a:latin typeface="Arial" panose="020B0604020202020204" pitchFamily="34" charset="0"/>
                <a:cs typeface="Arial" panose="020B0604020202020204" pitchFamily="34" charset="0"/>
              </a:rPr>
              <a:t>converted back into diatomic oxygen </a:t>
            </a:r>
            <a:r>
              <a:rPr lang="en-US" sz="1800" dirty="0">
                <a:solidFill>
                  <a:srgbClr val="333333"/>
                </a:solidFill>
                <a:effectLst/>
                <a:latin typeface="Arial" panose="020B0604020202020204" pitchFamily="34" charset="0"/>
                <a:cs typeface="Arial" panose="020B0604020202020204" pitchFamily="34" charset="0"/>
              </a:rPr>
              <a:t>through a catalytic "destruct unit" before being </a:t>
            </a:r>
            <a:r>
              <a:rPr lang="en-US" sz="1800" b="1" dirty="0">
                <a:solidFill>
                  <a:srgbClr val="333333"/>
                </a:solidFill>
                <a:effectLst/>
                <a:latin typeface="Arial" panose="020B0604020202020204" pitchFamily="34" charset="0"/>
                <a:cs typeface="Arial" panose="020B0604020202020204" pitchFamily="34" charset="0"/>
              </a:rPr>
              <a:t>released to ambient air</a:t>
            </a:r>
            <a:r>
              <a:rPr lang="en-US" sz="1800" dirty="0">
                <a:solidFill>
                  <a:srgbClr val="333333"/>
                </a:solidFill>
                <a:effectLst/>
                <a:latin typeface="Arial" panose="020B0604020202020204" pitchFamily="34" charset="0"/>
                <a:cs typeface="Arial" panose="020B0604020202020204" pitchFamily="34" charset="0"/>
              </a:rPr>
              <a:t>.</a:t>
            </a:r>
          </a:p>
          <a:p>
            <a:endParaRPr lang="en-US" sz="1800" dirty="0">
              <a:solidFill>
                <a:srgbClr val="333333"/>
              </a:solidFill>
              <a:effectLst/>
              <a:latin typeface="Arial" panose="020B0604020202020204" pitchFamily="34" charset="0"/>
              <a:cs typeface="Arial" panose="020B0604020202020204" pitchFamily="34" charset="0"/>
            </a:endParaRPr>
          </a:p>
          <a:p>
            <a:r>
              <a:rPr lang="en-US" sz="1800" dirty="0">
                <a:solidFill>
                  <a:srgbClr val="333333"/>
                </a:solidFill>
                <a:effectLst/>
                <a:latin typeface="Arial" panose="020B0604020202020204" pitchFamily="34" charset="0"/>
                <a:cs typeface="Arial" panose="020B0604020202020204" pitchFamily="34" charset="0"/>
              </a:rPr>
              <a:t>The </a:t>
            </a:r>
            <a:r>
              <a:rPr lang="en-US" sz="1800" b="1" dirty="0">
                <a:solidFill>
                  <a:srgbClr val="333333"/>
                </a:solidFill>
                <a:effectLst/>
                <a:latin typeface="Arial" panose="020B0604020202020204" pitchFamily="34" charset="0"/>
                <a:cs typeface="Arial" panose="020B0604020202020204" pitchFamily="34" charset="0"/>
              </a:rPr>
              <a:t>enclosure which surrounds the drum creates secondary containment </a:t>
            </a:r>
            <a:r>
              <a:rPr lang="en-US" sz="1800" dirty="0">
                <a:solidFill>
                  <a:srgbClr val="333333"/>
                </a:solidFill>
                <a:effectLst/>
                <a:latin typeface="Arial" panose="020B0604020202020204" pitchFamily="34" charset="0"/>
                <a:cs typeface="Arial" panose="020B0604020202020204" pitchFamily="34" charset="0"/>
              </a:rPr>
              <a:t>by using fans to induce a draft back into the 360 cabinet, this would control leaks from malfunction drums and lids.</a:t>
            </a:r>
          </a:p>
          <a:p>
            <a:endParaRPr lang="en-US" sz="1800" dirty="0">
              <a:solidFill>
                <a:srgbClr val="333333"/>
              </a:solidFill>
              <a:effectLst/>
              <a:latin typeface="Arial" panose="020B0604020202020204" pitchFamily="34" charset="0"/>
              <a:cs typeface="Arial" panose="020B0604020202020204" pitchFamily="34" charset="0"/>
            </a:endParaRPr>
          </a:p>
          <a:p>
            <a:r>
              <a:rPr lang="en-US" sz="1800" dirty="0">
                <a:solidFill>
                  <a:srgbClr val="333333"/>
                </a:solidFill>
                <a:effectLst/>
                <a:latin typeface="Arial" panose="020B0604020202020204" pitchFamily="34" charset="0"/>
                <a:cs typeface="Arial" panose="020B0604020202020204" pitchFamily="34" charset="0"/>
              </a:rPr>
              <a:t>Within the 360 cabinet there is a </a:t>
            </a:r>
            <a:r>
              <a:rPr lang="en-US" sz="1800" b="1" dirty="0">
                <a:solidFill>
                  <a:srgbClr val="333333"/>
                </a:solidFill>
                <a:effectLst/>
                <a:latin typeface="Arial" panose="020B0604020202020204" pitchFamily="34" charset="0"/>
                <a:cs typeface="Arial" panose="020B0604020202020204" pitchFamily="34" charset="0"/>
              </a:rPr>
              <a:t>leak detector which triggers after being at 0.1 PPM for five minutes</a:t>
            </a:r>
            <a:r>
              <a:rPr lang="en-US" sz="1800" dirty="0">
                <a:solidFill>
                  <a:srgbClr val="333333"/>
                </a:solidFill>
                <a:effectLst/>
                <a:latin typeface="Arial" panose="020B0604020202020204" pitchFamily="34" charset="0"/>
                <a:cs typeface="Arial" panose="020B0604020202020204" pitchFamily="34" charset="0"/>
              </a:rPr>
              <a:t>. In the event the leak detector is triggered, </a:t>
            </a:r>
            <a:r>
              <a:rPr lang="en-US" sz="1800" b="1" dirty="0">
                <a:solidFill>
                  <a:srgbClr val="333333"/>
                </a:solidFill>
                <a:effectLst/>
                <a:latin typeface="Arial" panose="020B0604020202020204" pitchFamily="34" charset="0"/>
                <a:cs typeface="Arial" panose="020B0604020202020204" pitchFamily="34" charset="0"/>
              </a:rPr>
              <a:t>ozone is shut off </a:t>
            </a:r>
            <a:r>
              <a:rPr lang="en-US" sz="1800" dirty="0">
                <a:solidFill>
                  <a:srgbClr val="333333"/>
                </a:solidFill>
                <a:effectLst/>
                <a:latin typeface="Arial" panose="020B0604020202020204" pitchFamily="34" charset="0"/>
                <a:cs typeface="Arial" panose="020B0604020202020204" pitchFamily="34" charset="0"/>
              </a:rPr>
              <a:t>and the machine begins to displace all ozone into the destruct unit. </a:t>
            </a:r>
            <a:r>
              <a:rPr lang="en-US" sz="1800" b="1" dirty="0">
                <a:solidFill>
                  <a:srgbClr val="333333"/>
                </a:solidFill>
                <a:effectLst/>
                <a:latin typeface="Arial" panose="020B0604020202020204" pitchFamily="34" charset="0"/>
                <a:cs typeface="Arial" panose="020B0604020202020204" pitchFamily="34" charset="0"/>
              </a:rPr>
              <a:t>Willow and the operator are notified </a:t>
            </a:r>
            <a:r>
              <a:rPr lang="en-US" sz="1800" dirty="0">
                <a:solidFill>
                  <a:srgbClr val="333333"/>
                </a:solidFill>
                <a:effectLst/>
                <a:latin typeface="Arial" panose="020B0604020202020204" pitchFamily="34" charset="0"/>
                <a:cs typeface="Arial" panose="020B0604020202020204" pitchFamily="34" charset="0"/>
              </a:rPr>
              <a:t>every time there is a leak detected. This leak detector would also indicate the failure of the destruct unit.</a:t>
            </a:r>
          </a:p>
          <a:p>
            <a:endParaRPr lang="en-US" sz="1800" dirty="0">
              <a:solidFill>
                <a:srgbClr val="333333"/>
              </a:solidFill>
              <a:effectLst/>
              <a:latin typeface="Arial" panose="020B0604020202020204" pitchFamily="34" charset="0"/>
              <a:cs typeface="Arial" panose="020B0604020202020204" pitchFamily="34" charset="0"/>
            </a:endParaRPr>
          </a:p>
          <a:p>
            <a:r>
              <a:rPr lang="en-US" sz="1800" dirty="0">
                <a:solidFill>
                  <a:srgbClr val="333333"/>
                </a:solidFill>
                <a:effectLst/>
                <a:latin typeface="Arial" panose="020B0604020202020204" pitchFamily="34" charset="0"/>
                <a:cs typeface="Arial" panose="020B0604020202020204" pitchFamily="34" charset="0"/>
              </a:rPr>
              <a:t>The cooling fans on the 360 cabinet are also equipped with a </a:t>
            </a:r>
            <a:r>
              <a:rPr lang="en-US" sz="1800" b="1" dirty="0">
                <a:solidFill>
                  <a:srgbClr val="333333"/>
                </a:solidFill>
                <a:effectLst/>
                <a:latin typeface="Arial" panose="020B0604020202020204" pitchFamily="34" charset="0"/>
                <a:cs typeface="Arial" panose="020B0604020202020204" pitchFamily="34" charset="0"/>
              </a:rPr>
              <a:t>catalyst</a:t>
            </a:r>
            <a:r>
              <a:rPr lang="en-US" sz="1800" dirty="0">
                <a:solidFill>
                  <a:srgbClr val="333333"/>
                </a:solidFill>
                <a:effectLst/>
                <a:latin typeface="Arial" panose="020B0604020202020204" pitchFamily="34" charset="0"/>
                <a:cs typeface="Arial" panose="020B0604020202020204" pitchFamily="34" charset="0"/>
              </a:rPr>
              <a:t>, which is the final means of mitigating any of the minor leaks which would be detected by the ozone detector</a:t>
            </a:r>
            <a:r>
              <a:rPr lang="en-US" sz="1800" dirty="0">
                <a:solidFill>
                  <a:srgbClr val="333333"/>
                </a:solidFill>
                <a:latin typeface="Arial" panose="020B0604020202020204" pitchFamily="34" charset="0"/>
                <a:cs typeface="Arial" panose="020B0604020202020204" pitchFamily="34" charset="0"/>
              </a:rPr>
              <a:t>.</a:t>
            </a:r>
            <a:endParaRPr lang="en-US" sz="1800" dirty="0"/>
          </a:p>
        </p:txBody>
      </p:sp>
      <p:sp>
        <p:nvSpPr>
          <p:cNvPr id="5" name="Rectangle 4">
            <a:extLst>
              <a:ext uri="{FF2B5EF4-FFF2-40B4-BE49-F238E27FC236}">
                <a16:creationId xmlns:a16="http://schemas.microsoft.com/office/drawing/2014/main" id="{09E50ACA-AC51-8367-287D-C716A6868D29}"/>
              </a:ext>
            </a:extLst>
          </p:cNvPr>
          <p:cNvSpPr/>
          <p:nvPr/>
        </p:nvSpPr>
        <p:spPr>
          <a:xfrm>
            <a:off x="4474979" y="356945"/>
            <a:ext cx="3242041" cy="523220"/>
          </a:xfrm>
          <a:prstGeom prst="rect">
            <a:avLst/>
          </a:prstGeom>
        </p:spPr>
        <p:txBody>
          <a:bodyPr wrap="none">
            <a:spAutoFit/>
          </a:bodyPr>
          <a:lstStyle/>
          <a:p>
            <a:r>
              <a:rPr lang="en-US" sz="2800" b="1" dirty="0"/>
              <a:t> </a:t>
            </a:r>
            <a:r>
              <a:rPr lang="en-US" sz="2800" b="1" dirty="0">
                <a:solidFill>
                  <a:schemeClr val="bg1">
                    <a:lumMod val="95000"/>
                  </a:schemeClr>
                </a:solidFill>
              </a:rPr>
              <a:t>Occupational Safety</a:t>
            </a:r>
            <a:endParaRPr lang="en-US" sz="2800" dirty="0">
              <a:solidFill>
                <a:schemeClr val="bg1">
                  <a:lumMod val="95000"/>
                </a:schemeClr>
              </a:solidFill>
            </a:endParaRPr>
          </a:p>
        </p:txBody>
      </p:sp>
      <p:pic>
        <p:nvPicPr>
          <p:cNvPr id="2" name="Picture 1">
            <a:extLst>
              <a:ext uri="{FF2B5EF4-FFF2-40B4-BE49-F238E27FC236}">
                <a16:creationId xmlns:a16="http://schemas.microsoft.com/office/drawing/2014/main" id="{D5124763-0C48-93AF-334F-CE29F355A249}"/>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211472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B07CD-5A0B-72BC-11BD-7800410CC719}"/>
              </a:ext>
            </a:extLst>
          </p:cNvPr>
          <p:cNvPicPr>
            <a:picLocks noChangeAspect="1"/>
          </p:cNvPicPr>
          <p:nvPr/>
        </p:nvPicPr>
        <p:blipFill>
          <a:blip r:embed="rId2"/>
          <a:stretch>
            <a:fillRect/>
          </a:stretch>
        </p:blipFill>
        <p:spPr>
          <a:xfrm>
            <a:off x="4628445" y="1346382"/>
            <a:ext cx="7313568" cy="5356208"/>
          </a:xfrm>
          <a:prstGeom prst="rect">
            <a:avLst/>
          </a:prstGeom>
        </p:spPr>
      </p:pic>
      <p:sp>
        <p:nvSpPr>
          <p:cNvPr id="3" name="TextBox 2">
            <a:extLst>
              <a:ext uri="{FF2B5EF4-FFF2-40B4-BE49-F238E27FC236}">
                <a16:creationId xmlns:a16="http://schemas.microsoft.com/office/drawing/2014/main" id="{3343AA45-A1BC-5BD3-6106-2856C0E88FF1}"/>
              </a:ext>
            </a:extLst>
          </p:cNvPr>
          <p:cNvSpPr txBox="1"/>
          <p:nvPr/>
        </p:nvSpPr>
        <p:spPr>
          <a:xfrm>
            <a:off x="79023" y="1611222"/>
            <a:ext cx="4549422" cy="4801314"/>
          </a:xfrm>
          <a:prstGeom prst="rect">
            <a:avLst/>
          </a:prstGeom>
          <a:noFill/>
        </p:spPr>
        <p:txBody>
          <a:bodyPr wrap="square">
            <a:spAutoFit/>
          </a:bodyPr>
          <a:lstStyle/>
          <a:p>
            <a:pPr marL="0" indent="0" algn="ctr" rtl="0">
              <a:spcBef>
                <a:spcPts val="0"/>
              </a:spcBef>
              <a:spcAft>
                <a:spcPts val="0"/>
              </a:spcAft>
              <a:buNone/>
            </a:pPr>
            <a:r>
              <a:rPr lang="en-US" sz="2400" b="0" i="0" u="none" strike="noStrike" dirty="0">
                <a:solidFill>
                  <a:srgbClr val="000000"/>
                </a:solidFill>
                <a:effectLst/>
                <a:latin typeface="Arial" panose="020B0604020202020204" pitchFamily="34" charset="0"/>
                <a:cs typeface="Arial" panose="020B0604020202020204" pitchFamily="34" charset="0"/>
              </a:rPr>
              <a:t>Building a more robust data set from </a:t>
            </a:r>
            <a:r>
              <a:rPr lang="en-US" sz="2400" b="1" i="0" u="none" strike="noStrike" dirty="0">
                <a:solidFill>
                  <a:srgbClr val="000000"/>
                </a:solidFill>
                <a:effectLst/>
                <a:latin typeface="Arial" panose="020B0604020202020204" pitchFamily="34" charset="0"/>
                <a:cs typeface="Arial" panose="020B0604020202020204" pitchFamily="34" charset="0"/>
              </a:rPr>
              <a:t>20 independent cultivators and 184 raw data points</a:t>
            </a:r>
            <a:r>
              <a:rPr lang="en-US" sz="2400" b="0" i="0" u="none" strike="noStrike" dirty="0">
                <a:solidFill>
                  <a:srgbClr val="000000"/>
                </a:solidFill>
                <a:effectLst/>
                <a:latin typeface="Arial" panose="020B0604020202020204" pitchFamily="34" charset="0"/>
                <a:cs typeface="Arial" panose="020B0604020202020204" pitchFamily="34" charset="0"/>
              </a:rPr>
              <a:t>, the following </a:t>
            </a:r>
            <a:r>
              <a:rPr lang="en-US" sz="2400" dirty="0">
                <a:solidFill>
                  <a:srgbClr val="000000"/>
                </a:solidFill>
                <a:latin typeface="Arial" panose="020B0604020202020204" pitchFamily="34" charset="0"/>
                <a:cs typeface="Arial" panose="020B0604020202020204" pitchFamily="34" charset="0"/>
              </a:rPr>
              <a:t>graph </a:t>
            </a:r>
            <a:r>
              <a:rPr lang="en-US" sz="2400" b="0" i="0" u="none" strike="noStrike" dirty="0">
                <a:solidFill>
                  <a:srgbClr val="000000"/>
                </a:solidFill>
                <a:effectLst/>
                <a:latin typeface="Arial" panose="020B0604020202020204" pitchFamily="34" charset="0"/>
                <a:cs typeface="Arial" panose="020B0604020202020204" pitchFamily="34" charset="0"/>
              </a:rPr>
              <a:t>shows that generally, on average, </a:t>
            </a:r>
          </a:p>
          <a:p>
            <a:pPr marL="0" indent="0" algn="ctr" rtl="0">
              <a:spcBef>
                <a:spcPts val="0"/>
              </a:spcBef>
              <a:spcAft>
                <a:spcPts val="0"/>
              </a:spcAft>
              <a:buNone/>
            </a:pPr>
            <a:r>
              <a:rPr lang="en-US" sz="2400" b="0" i="0" u="none" strike="noStrike" dirty="0">
                <a:solidFill>
                  <a:srgbClr val="000000"/>
                </a:solidFill>
                <a:effectLst/>
                <a:latin typeface="Arial" panose="020B0604020202020204" pitchFamily="34" charset="0"/>
                <a:cs typeface="Arial" panose="020B0604020202020204" pitchFamily="34" charset="0"/>
              </a:rPr>
              <a:t>a</a:t>
            </a:r>
            <a:r>
              <a:rPr lang="en-US" sz="2400" b="1" dirty="0">
                <a:solidFill>
                  <a:srgbClr val="000000"/>
                </a:solidFill>
                <a:latin typeface="Arial" panose="020B0604020202020204" pitchFamily="34" charset="0"/>
                <a:cs typeface="Arial" panose="020B0604020202020204" pitchFamily="34" charset="0"/>
              </a:rPr>
              <a:t> 2-hour </a:t>
            </a:r>
            <a:r>
              <a:rPr lang="en-US" sz="2400" dirty="0">
                <a:solidFill>
                  <a:srgbClr val="000000"/>
                </a:solidFill>
                <a:latin typeface="Arial" panose="020B0604020202020204" pitchFamily="34" charset="0"/>
                <a:cs typeface="Arial" panose="020B0604020202020204" pitchFamily="34" charset="0"/>
              </a:rPr>
              <a:t>run results in approximately a</a:t>
            </a:r>
            <a:r>
              <a:rPr lang="en-US" sz="2400" b="1" dirty="0">
                <a:solidFill>
                  <a:srgbClr val="000000"/>
                </a:solidFill>
                <a:latin typeface="Arial" panose="020B0604020202020204" pitchFamily="34" charset="0"/>
                <a:cs typeface="Arial" panose="020B0604020202020204" pitchFamily="34" charset="0"/>
              </a:rPr>
              <a:t> 92% kill, </a:t>
            </a:r>
          </a:p>
          <a:p>
            <a:pPr marL="0" indent="0" algn="ctr" rtl="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a</a:t>
            </a:r>
            <a:r>
              <a:rPr lang="en-US" sz="2400" b="1" dirty="0">
                <a:solidFill>
                  <a:srgbClr val="000000"/>
                </a:solidFill>
                <a:latin typeface="Arial" panose="020B0604020202020204" pitchFamily="34" charset="0"/>
                <a:cs typeface="Arial" panose="020B0604020202020204" pitchFamily="34" charset="0"/>
              </a:rPr>
              <a:t> 4-hour run </a:t>
            </a:r>
            <a:r>
              <a:rPr lang="en-US" sz="2400" dirty="0">
                <a:solidFill>
                  <a:srgbClr val="000000"/>
                </a:solidFill>
                <a:latin typeface="Arial" panose="020B0604020202020204" pitchFamily="34" charset="0"/>
                <a:cs typeface="Arial" panose="020B0604020202020204" pitchFamily="34" charset="0"/>
              </a:rPr>
              <a:t>results in just under approximately</a:t>
            </a:r>
            <a:r>
              <a:rPr lang="en-US" sz="2400" b="1" dirty="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 </a:t>
            </a:r>
            <a:r>
              <a:rPr lang="en-US" sz="2400" b="1" dirty="0">
                <a:solidFill>
                  <a:srgbClr val="000000"/>
                </a:solidFill>
                <a:latin typeface="Arial" panose="020B0604020202020204" pitchFamily="34" charset="0"/>
                <a:cs typeface="Arial" panose="020B0604020202020204" pitchFamily="34" charset="0"/>
              </a:rPr>
              <a:t>94% kill </a:t>
            </a:r>
            <a:r>
              <a:rPr lang="en-US" sz="2400" dirty="0">
                <a:solidFill>
                  <a:srgbClr val="000000"/>
                </a:solidFill>
                <a:latin typeface="Arial" panose="020B0604020202020204" pitchFamily="34" charset="0"/>
                <a:cs typeface="Arial" panose="020B0604020202020204" pitchFamily="34" charset="0"/>
              </a:rPr>
              <a:t>and a </a:t>
            </a:r>
            <a:r>
              <a:rPr lang="en-US" sz="2400" b="1" dirty="0">
                <a:solidFill>
                  <a:srgbClr val="000000"/>
                </a:solidFill>
                <a:latin typeface="Arial" panose="020B0604020202020204" pitchFamily="34" charset="0"/>
                <a:cs typeface="Arial" panose="020B0604020202020204" pitchFamily="34" charset="0"/>
              </a:rPr>
              <a:t>6-hour run </a:t>
            </a:r>
            <a:r>
              <a:rPr lang="en-US" sz="2400" dirty="0">
                <a:solidFill>
                  <a:srgbClr val="000000"/>
                </a:solidFill>
                <a:latin typeface="Arial" panose="020B0604020202020204" pitchFamily="34" charset="0"/>
                <a:cs typeface="Arial" panose="020B0604020202020204" pitchFamily="34" charset="0"/>
              </a:rPr>
              <a:t>approaches approximately</a:t>
            </a:r>
            <a:r>
              <a:rPr lang="en-US" sz="2400" b="1" dirty="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a:t>
            </a:r>
            <a:r>
              <a:rPr lang="en-US" sz="2400" b="1" dirty="0">
                <a:solidFill>
                  <a:srgbClr val="000000"/>
                </a:solidFill>
                <a:latin typeface="Arial" panose="020B0604020202020204" pitchFamily="34" charset="0"/>
                <a:cs typeface="Arial" panose="020B0604020202020204" pitchFamily="34" charset="0"/>
              </a:rPr>
              <a:t> 98% kill.</a:t>
            </a:r>
          </a:p>
          <a:p>
            <a:pPr marL="0" indent="0" algn="ctr">
              <a:spcBef>
                <a:spcPts val="0"/>
              </a:spcBef>
              <a:buNone/>
            </a:pPr>
            <a:endParaRPr lang="en-US" sz="1800" b="1" dirty="0">
              <a:solidFill>
                <a:srgbClr val="000000"/>
              </a:solidFill>
            </a:endParaRPr>
          </a:p>
        </p:txBody>
      </p:sp>
      <p:sp>
        <p:nvSpPr>
          <p:cNvPr id="7" name="TextBox 6">
            <a:extLst>
              <a:ext uri="{FF2B5EF4-FFF2-40B4-BE49-F238E27FC236}">
                <a16:creationId xmlns:a16="http://schemas.microsoft.com/office/drawing/2014/main" id="{3674151D-FEE4-1BE4-4AA5-915D0D4B97BD}"/>
              </a:ext>
            </a:extLst>
          </p:cNvPr>
          <p:cNvSpPr txBox="1"/>
          <p:nvPr/>
        </p:nvSpPr>
        <p:spPr>
          <a:xfrm>
            <a:off x="2463449" y="336033"/>
            <a:ext cx="7265101" cy="523220"/>
          </a:xfrm>
          <a:prstGeom prst="rect">
            <a:avLst/>
          </a:prstGeom>
          <a:noFill/>
        </p:spPr>
        <p:txBody>
          <a:bodyPr wrap="square">
            <a:spAutoFit/>
          </a:bodyPr>
          <a:lstStyle/>
          <a:p>
            <a:pPr algn="ctr"/>
            <a:r>
              <a:rPr lang="en-US" sz="2800" b="1" dirty="0">
                <a:solidFill>
                  <a:prstClr val="white"/>
                </a:solidFill>
                <a:latin typeface="Calibri"/>
              </a:rPr>
              <a:t>Internal Data - Percent Kill </a:t>
            </a:r>
          </a:p>
        </p:txBody>
      </p:sp>
      <p:pic>
        <p:nvPicPr>
          <p:cNvPr id="2" name="Picture 1">
            <a:extLst>
              <a:ext uri="{FF2B5EF4-FFF2-40B4-BE49-F238E27FC236}">
                <a16:creationId xmlns:a16="http://schemas.microsoft.com/office/drawing/2014/main" id="{E5D333CF-E55F-F31F-5716-03CBFA13B040}"/>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66827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
            <a:extLst>
              <a:ext uri="{FF2B5EF4-FFF2-40B4-BE49-F238E27FC236}">
                <a16:creationId xmlns:a16="http://schemas.microsoft.com/office/drawing/2014/main" id="{3A4E6F44-2301-D9EE-302D-18F7DFAA69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314" y="1168400"/>
            <a:ext cx="7743372" cy="5689600"/>
          </a:xfrm>
        </p:spPr>
      </p:pic>
      <p:sp>
        <p:nvSpPr>
          <p:cNvPr id="2" name="TextBox 1">
            <a:extLst>
              <a:ext uri="{FF2B5EF4-FFF2-40B4-BE49-F238E27FC236}">
                <a16:creationId xmlns:a16="http://schemas.microsoft.com/office/drawing/2014/main" id="{14D19D83-AC36-2FAF-BCF6-61922BCA5E83}"/>
              </a:ext>
            </a:extLst>
          </p:cNvPr>
          <p:cNvSpPr txBox="1"/>
          <p:nvPr/>
        </p:nvSpPr>
        <p:spPr>
          <a:xfrm>
            <a:off x="2549525" y="386834"/>
            <a:ext cx="7092950" cy="523220"/>
          </a:xfrm>
          <a:prstGeom prst="rect">
            <a:avLst/>
          </a:prstGeom>
          <a:noFill/>
        </p:spPr>
        <p:txBody>
          <a:bodyPr wrap="square">
            <a:spAutoFit/>
          </a:bodyPr>
          <a:lstStyle/>
          <a:p>
            <a:pPr algn="ctr"/>
            <a:r>
              <a:rPr lang="en-US" sz="2800" b="1" dirty="0">
                <a:solidFill>
                  <a:prstClr val="white"/>
                </a:solidFill>
                <a:latin typeface="Calibri"/>
              </a:rPr>
              <a:t>Internal Data - THC</a:t>
            </a:r>
          </a:p>
        </p:txBody>
      </p:sp>
      <p:pic>
        <p:nvPicPr>
          <p:cNvPr id="3" name="Picture 2">
            <a:extLst>
              <a:ext uri="{FF2B5EF4-FFF2-40B4-BE49-F238E27FC236}">
                <a16:creationId xmlns:a16="http://schemas.microsoft.com/office/drawing/2014/main" id="{33C2E4ED-9CDF-DE83-6C06-474399523595}"/>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427502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066C8A-1090-9331-1A78-05EC5500F8CB}"/>
              </a:ext>
            </a:extLst>
          </p:cNvPr>
          <p:cNvPicPr>
            <a:picLocks noChangeAspect="1"/>
          </p:cNvPicPr>
          <p:nvPr/>
        </p:nvPicPr>
        <p:blipFill>
          <a:blip r:embed="rId2"/>
          <a:stretch>
            <a:fillRect/>
          </a:stretch>
        </p:blipFill>
        <p:spPr>
          <a:xfrm>
            <a:off x="2116612" y="1185724"/>
            <a:ext cx="7958775" cy="5672275"/>
          </a:xfrm>
          <a:prstGeom prst="rect">
            <a:avLst/>
          </a:prstGeom>
        </p:spPr>
      </p:pic>
      <p:sp>
        <p:nvSpPr>
          <p:cNvPr id="3" name="TextBox 2">
            <a:extLst>
              <a:ext uri="{FF2B5EF4-FFF2-40B4-BE49-F238E27FC236}">
                <a16:creationId xmlns:a16="http://schemas.microsoft.com/office/drawing/2014/main" id="{E3ECCCAA-4FDA-DC1B-4472-9E9DCAE811F2}"/>
              </a:ext>
            </a:extLst>
          </p:cNvPr>
          <p:cNvSpPr txBox="1"/>
          <p:nvPr/>
        </p:nvSpPr>
        <p:spPr>
          <a:xfrm>
            <a:off x="2548466" y="379777"/>
            <a:ext cx="7095066" cy="523220"/>
          </a:xfrm>
          <a:prstGeom prst="rect">
            <a:avLst/>
          </a:prstGeom>
          <a:noFill/>
        </p:spPr>
        <p:txBody>
          <a:bodyPr wrap="square">
            <a:spAutoFit/>
          </a:bodyPr>
          <a:lstStyle/>
          <a:p>
            <a:pPr algn="ctr"/>
            <a:r>
              <a:rPr lang="en-US" sz="2800" b="1" dirty="0">
                <a:solidFill>
                  <a:prstClr val="white"/>
                </a:solidFill>
                <a:latin typeface="Calibri"/>
              </a:rPr>
              <a:t>Internal Data - Terpenes</a:t>
            </a:r>
          </a:p>
        </p:txBody>
      </p:sp>
      <p:pic>
        <p:nvPicPr>
          <p:cNvPr id="2" name="Picture 1">
            <a:extLst>
              <a:ext uri="{FF2B5EF4-FFF2-40B4-BE49-F238E27FC236}">
                <a16:creationId xmlns:a16="http://schemas.microsoft.com/office/drawing/2014/main" id="{FA7B1CB0-DFA0-4138-C84D-3C03281783CE}"/>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281047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2B5FE-3E5D-8B2B-3D19-93323867B9D8}"/>
              </a:ext>
            </a:extLst>
          </p:cNvPr>
          <p:cNvSpPr>
            <a:spLocks noGrp="1"/>
          </p:cNvSpPr>
          <p:nvPr>
            <p:ph idx="1"/>
          </p:nvPr>
        </p:nvSpPr>
        <p:spPr/>
        <p:txBody>
          <a:bodyPr/>
          <a:lstStyle/>
          <a:p>
            <a:r>
              <a:rPr lang="en-US" dirty="0"/>
              <a:t>Anonymized cultivator testing results show consistent percent kill of 99+% for Total Yeast and Mold (TYM) when following GMP (Good Manufacturing Practice) sanitation program. </a:t>
            </a:r>
          </a:p>
          <a:p>
            <a:endParaRPr lang="en-US" dirty="0"/>
          </a:p>
          <a:p>
            <a:r>
              <a:rPr lang="en-US" dirty="0"/>
              <a:t>Willow Scientific microbial partnership program, which applies agricultural best practices and microbial insights, are also contributing factors to successful and consistent high microbial kill using our proprietary method.</a:t>
            </a:r>
          </a:p>
          <a:p>
            <a:endParaRPr lang="en-US" dirty="0"/>
          </a:p>
        </p:txBody>
      </p:sp>
      <p:pic>
        <p:nvPicPr>
          <p:cNvPr id="3" name="Picture 2">
            <a:extLst>
              <a:ext uri="{FF2B5EF4-FFF2-40B4-BE49-F238E27FC236}">
                <a16:creationId xmlns:a16="http://schemas.microsoft.com/office/drawing/2014/main" id="{2CB2BF77-BDF4-8A9D-15CF-93DC2CDD5B39}"/>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122111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7CAAA-189C-A0B5-B7A3-5656618E3869}"/>
              </a:ext>
            </a:extLst>
          </p:cNvPr>
          <p:cNvSpPr>
            <a:spLocks noGrp="1"/>
          </p:cNvSpPr>
          <p:nvPr>
            <p:ph idx="1"/>
          </p:nvPr>
        </p:nvSpPr>
        <p:spPr>
          <a:xfrm>
            <a:off x="0" y="1175657"/>
            <a:ext cx="12192000" cy="5682342"/>
          </a:xfrm>
        </p:spPr>
        <p:txBody>
          <a:bodyPr>
            <a:normAutofit fontScale="92500" lnSpcReduction="20000"/>
          </a:bodyPr>
          <a:lstStyle/>
          <a:p>
            <a:pPr marL="0" indent="0" algn="ctr">
              <a:buNone/>
            </a:pPr>
            <a:r>
              <a:rPr lang="en-US" sz="4400" dirty="0"/>
              <a:t>As the emerging culture surrounding </a:t>
            </a:r>
            <a:r>
              <a:rPr lang="en-US" sz="4400" b="1" dirty="0">
                <a:effectLst>
                  <a:outerShdw blurRad="38100" dist="38100" dir="2700000" algn="tl">
                    <a:srgbClr val="000000">
                      <a:alpha val="43137"/>
                    </a:srgbClr>
                  </a:outerShdw>
                </a:effectLst>
              </a:rPr>
              <a:t>cannabis</a:t>
            </a:r>
            <a:r>
              <a:rPr lang="en-US" sz="4400" dirty="0"/>
              <a:t> becomes increasingly centered around </a:t>
            </a:r>
            <a:r>
              <a:rPr lang="en-US" sz="4400" b="1" dirty="0">
                <a:effectLst>
                  <a:outerShdw blurRad="38100" dist="38100" dir="2700000" algn="tl">
                    <a:srgbClr val="000000">
                      <a:alpha val="43137"/>
                    </a:srgbClr>
                  </a:outerShdw>
                </a:effectLst>
              </a:rPr>
              <a:t>quality</a:t>
            </a:r>
            <a:r>
              <a:rPr lang="en-US" sz="4400" dirty="0"/>
              <a:t> products, it is important that the growing industry understands the various new trademarks and technologies available to their </a:t>
            </a:r>
            <a:r>
              <a:rPr lang="en-US" sz="4400" b="1" dirty="0">
                <a:effectLst>
                  <a:outerShdw blurRad="38100" dist="38100" dir="2700000" algn="tl">
                    <a:srgbClr val="000000">
                      <a:alpha val="43137"/>
                    </a:srgbClr>
                  </a:outerShdw>
                </a:effectLst>
              </a:rPr>
              <a:t>total quality management processes</a:t>
            </a:r>
            <a:r>
              <a:rPr lang="en-US" sz="4400" dirty="0"/>
              <a:t>.</a:t>
            </a:r>
          </a:p>
          <a:p>
            <a:pPr marL="0" indent="0" algn="ctr">
              <a:buNone/>
            </a:pPr>
            <a:endParaRPr lang="en-US" sz="4400" dirty="0"/>
          </a:p>
          <a:p>
            <a:pPr marL="0" indent="0" algn="ctr">
              <a:buNone/>
            </a:pPr>
            <a:r>
              <a:rPr lang="en-US" sz="4400" dirty="0"/>
              <a:t>Understanding quality assurance infrastructure and checkpoints necessary within manufacturing and agricultural practices aids to reduce microbial bioburden to produce safe, high-quality products.</a:t>
            </a:r>
          </a:p>
          <a:p>
            <a:pPr marL="0" indent="0" algn="ctr">
              <a:buNone/>
            </a:pPr>
            <a:endParaRPr lang="en-US" sz="4400" dirty="0"/>
          </a:p>
          <a:p>
            <a:pPr marL="0" indent="0" algn="ctr">
              <a:buNone/>
            </a:pPr>
            <a:endParaRPr lang="en-US" sz="4400" dirty="0"/>
          </a:p>
          <a:p>
            <a:endParaRPr lang="en-US" dirty="0"/>
          </a:p>
        </p:txBody>
      </p:sp>
      <p:pic>
        <p:nvPicPr>
          <p:cNvPr id="3" name="Picture 2">
            <a:extLst>
              <a:ext uri="{FF2B5EF4-FFF2-40B4-BE49-F238E27FC236}">
                <a16:creationId xmlns:a16="http://schemas.microsoft.com/office/drawing/2014/main" id="{9BACE974-DE80-2A4C-5A5C-D08CC54582CD}"/>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104973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757142-A8A7-785D-1D81-FD0B4B879770}"/>
              </a:ext>
            </a:extLst>
          </p:cNvPr>
          <p:cNvPicPr>
            <a:picLocks noChangeAspect="1"/>
          </p:cNvPicPr>
          <p:nvPr/>
        </p:nvPicPr>
        <p:blipFill rotWithShape="1">
          <a:blip r:embed="rId2"/>
          <a:srcRect t="13090"/>
          <a:stretch/>
        </p:blipFill>
        <p:spPr>
          <a:xfrm>
            <a:off x="-704850" y="1140311"/>
            <a:ext cx="12896850" cy="5717689"/>
          </a:xfrm>
          <a:prstGeom prst="rect">
            <a:avLst/>
          </a:prstGeom>
        </p:spPr>
      </p:pic>
      <p:sp>
        <p:nvSpPr>
          <p:cNvPr id="3" name="Rectangle 2">
            <a:extLst>
              <a:ext uri="{FF2B5EF4-FFF2-40B4-BE49-F238E27FC236}">
                <a16:creationId xmlns:a16="http://schemas.microsoft.com/office/drawing/2014/main" id="{260ECC05-E9CC-90A0-0D16-1A826B3FCE2E}"/>
              </a:ext>
            </a:extLst>
          </p:cNvPr>
          <p:cNvSpPr/>
          <p:nvPr/>
        </p:nvSpPr>
        <p:spPr>
          <a:xfrm>
            <a:off x="5182317" y="466942"/>
            <a:ext cx="1827488"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The Source</a:t>
            </a:r>
          </a:p>
        </p:txBody>
      </p:sp>
      <p:pic>
        <p:nvPicPr>
          <p:cNvPr id="2" name="Picture 1">
            <a:extLst>
              <a:ext uri="{FF2B5EF4-FFF2-40B4-BE49-F238E27FC236}">
                <a16:creationId xmlns:a16="http://schemas.microsoft.com/office/drawing/2014/main" id="{1312C44D-2462-5D08-6B51-CB2CA6ADF461}"/>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377466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BC5964-83FF-86EA-5D7B-37FAE98FA239}"/>
              </a:ext>
            </a:extLst>
          </p:cNvPr>
          <p:cNvSpPr>
            <a:spLocks noGrp="1"/>
          </p:cNvSpPr>
          <p:nvPr>
            <p:ph idx="1"/>
          </p:nvPr>
        </p:nvSpPr>
        <p:spPr>
          <a:xfrm>
            <a:off x="609600" y="1790700"/>
            <a:ext cx="10972800" cy="5067300"/>
          </a:xfrm>
        </p:spPr>
        <p:txBody>
          <a:bodyPr>
            <a:normAutofit/>
          </a:bodyPr>
          <a:lstStyle/>
          <a:p>
            <a:pPr marL="0" indent="0" algn="ctr">
              <a:buNone/>
            </a:pPr>
            <a:r>
              <a:rPr lang="en-US" dirty="0"/>
              <a:t>The unique methods of exploration and testing executed by Willow Scientific in tandem with education around reducing the bioburden both up and downstream, specific to yeast, mold, aerobic and coliform bacteria, as an inclusive group of indicator organisms, can be the tool needed to increase both speed and scale towards greater sales. By providing teams with greater understanding comes greater control and the common goal of improving product quality. </a:t>
            </a:r>
          </a:p>
          <a:p>
            <a:endParaRPr lang="en-US" dirty="0"/>
          </a:p>
        </p:txBody>
      </p:sp>
      <p:pic>
        <p:nvPicPr>
          <p:cNvPr id="3" name="Picture 2">
            <a:extLst>
              <a:ext uri="{FF2B5EF4-FFF2-40B4-BE49-F238E27FC236}">
                <a16:creationId xmlns:a16="http://schemas.microsoft.com/office/drawing/2014/main" id="{EA02A40E-D223-3ED6-86EB-F3AA7F1A922F}"/>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3740036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B7D78-2438-6A03-D1CB-E81F6A9BFBC1}"/>
              </a:ext>
            </a:extLst>
          </p:cNvPr>
          <p:cNvSpPr>
            <a:spLocks noGrp="1"/>
          </p:cNvSpPr>
          <p:nvPr>
            <p:ph idx="1"/>
          </p:nvPr>
        </p:nvSpPr>
        <p:spPr>
          <a:xfrm>
            <a:off x="0" y="1663908"/>
            <a:ext cx="12192000" cy="5194093"/>
          </a:xfrm>
        </p:spPr>
        <p:txBody>
          <a:bodyPr>
            <a:normAutofit fontScale="92500" lnSpcReduction="20000"/>
          </a:bodyPr>
          <a:lstStyle/>
          <a:p>
            <a:pPr marL="0" indent="0" algn="ctr">
              <a:buNone/>
            </a:pPr>
            <a:r>
              <a:rPr lang="en-US" dirty="0"/>
              <a:t>Understanding quality assurance infrastructure and checkpoints necessary within manufacturing and agricultural practices to reduce microbial bioburden to produce safe, high-quality products.</a:t>
            </a:r>
          </a:p>
          <a:p>
            <a:pPr marL="0" indent="0" algn="ctr">
              <a:buNone/>
            </a:pPr>
            <a:endParaRPr lang="en-US" dirty="0"/>
          </a:p>
          <a:p>
            <a:pPr marL="0" indent="0" algn="ctr">
              <a:buNone/>
            </a:pPr>
            <a:r>
              <a:rPr lang="en-US" dirty="0"/>
              <a:t>We take great care in understanding your current Standard Operating Procedures and processes while providing recommendations based on your data.</a:t>
            </a:r>
          </a:p>
          <a:p>
            <a:pPr marL="0" indent="0" algn="ctr">
              <a:buNone/>
            </a:pPr>
            <a:endParaRPr lang="en-US" dirty="0"/>
          </a:p>
          <a:p>
            <a:pPr marL="0" indent="0" algn="ctr">
              <a:buNone/>
            </a:pPr>
            <a:r>
              <a:rPr lang="en-US" dirty="0"/>
              <a:t>Our Microbial Assessments and Toolkit provide you with detailed data around the contaminants that are most important to your team. </a:t>
            </a:r>
          </a:p>
          <a:p>
            <a:pPr marL="0" indent="0" algn="ctr">
              <a:buNone/>
            </a:pPr>
            <a:endParaRPr lang="en-US" dirty="0"/>
          </a:p>
          <a:p>
            <a:pPr marL="0" indent="0" algn="ctr">
              <a:buNone/>
            </a:pPr>
            <a:r>
              <a:rPr lang="en-US" dirty="0"/>
              <a:t>Testing inputs and outputs can help determine causation! </a:t>
            </a:r>
          </a:p>
        </p:txBody>
      </p:sp>
      <p:sp>
        <p:nvSpPr>
          <p:cNvPr id="3" name="Title 1">
            <a:extLst>
              <a:ext uri="{FF2B5EF4-FFF2-40B4-BE49-F238E27FC236}">
                <a16:creationId xmlns:a16="http://schemas.microsoft.com/office/drawing/2014/main" id="{31D1FE95-1B1E-94B1-F62E-2EEB078877D9}"/>
              </a:ext>
            </a:extLst>
          </p:cNvPr>
          <p:cNvSpPr txBox="1">
            <a:spLocks/>
          </p:cNvSpPr>
          <p:nvPr/>
        </p:nvSpPr>
        <p:spPr>
          <a:xfrm>
            <a:off x="119921" y="500062"/>
            <a:ext cx="12072079"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Improving processes and simplifying documentation </a:t>
            </a:r>
          </a:p>
        </p:txBody>
      </p:sp>
      <p:pic>
        <p:nvPicPr>
          <p:cNvPr id="4" name="Picture 3">
            <a:extLst>
              <a:ext uri="{FF2B5EF4-FFF2-40B4-BE49-F238E27FC236}">
                <a16:creationId xmlns:a16="http://schemas.microsoft.com/office/drawing/2014/main" id="{178B8745-E032-D655-0983-E0D1097121D1}"/>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418540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1D73-850C-C289-099C-0AC697756E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5AF89A5-E0B5-97DC-81BD-F771226C9D2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7E5237D-A215-697B-8BDF-383F47ED59E9}"/>
              </a:ext>
            </a:extLst>
          </p:cNvPr>
          <p:cNvPicPr>
            <a:picLocks noChangeAspect="1"/>
          </p:cNvPicPr>
          <p:nvPr/>
        </p:nvPicPr>
        <p:blipFill>
          <a:blip r:embed="rId2"/>
          <a:stretch>
            <a:fillRect/>
          </a:stretch>
        </p:blipFill>
        <p:spPr>
          <a:xfrm>
            <a:off x="0" y="-569168"/>
            <a:ext cx="12192000" cy="8164285"/>
          </a:xfrm>
          <a:prstGeom prst="rect">
            <a:avLst/>
          </a:prstGeom>
        </p:spPr>
      </p:pic>
      <p:sp>
        <p:nvSpPr>
          <p:cNvPr id="5" name="TextBox 4">
            <a:extLst>
              <a:ext uri="{FF2B5EF4-FFF2-40B4-BE49-F238E27FC236}">
                <a16:creationId xmlns:a16="http://schemas.microsoft.com/office/drawing/2014/main" id="{C5BAB6C9-E904-5235-0D7A-A4A2EA28AAA8}"/>
              </a:ext>
            </a:extLst>
          </p:cNvPr>
          <p:cNvSpPr txBox="1"/>
          <p:nvPr/>
        </p:nvSpPr>
        <p:spPr>
          <a:xfrm>
            <a:off x="1193735" y="54124"/>
            <a:ext cx="2663309" cy="707886"/>
          </a:xfrm>
          <a:prstGeom prst="rect">
            <a:avLst/>
          </a:prstGeom>
          <a:noFill/>
        </p:spPr>
        <p:txBody>
          <a:bodyPr wrap="square" rtlCol="0">
            <a:spAutoFit/>
          </a:bodyPr>
          <a:lstStyle/>
          <a:p>
            <a:pPr algn="ctr"/>
            <a:r>
              <a:rPr lang="en-US" sz="2000" dirty="0">
                <a:solidFill>
                  <a:schemeClr val="bg1"/>
                </a:solidFill>
              </a:rPr>
              <a:t>Scoop for solid sample collection </a:t>
            </a:r>
          </a:p>
        </p:txBody>
      </p:sp>
      <p:sp>
        <p:nvSpPr>
          <p:cNvPr id="6" name="TextBox 5">
            <a:extLst>
              <a:ext uri="{FF2B5EF4-FFF2-40B4-BE49-F238E27FC236}">
                <a16:creationId xmlns:a16="http://schemas.microsoft.com/office/drawing/2014/main" id="{16D80236-C6B4-40FD-AEE2-F4111426018E}"/>
              </a:ext>
            </a:extLst>
          </p:cNvPr>
          <p:cNvSpPr txBox="1"/>
          <p:nvPr/>
        </p:nvSpPr>
        <p:spPr>
          <a:xfrm>
            <a:off x="153956" y="208012"/>
            <a:ext cx="1190625" cy="1631216"/>
          </a:xfrm>
          <a:prstGeom prst="rect">
            <a:avLst/>
          </a:prstGeom>
          <a:noFill/>
        </p:spPr>
        <p:txBody>
          <a:bodyPr wrap="square" rtlCol="0">
            <a:spAutoFit/>
          </a:bodyPr>
          <a:lstStyle/>
          <a:p>
            <a:r>
              <a:rPr lang="en-US" sz="2000" dirty="0">
                <a:solidFill>
                  <a:schemeClr val="bg1"/>
                </a:solidFill>
              </a:rPr>
              <a:t>Bulb pipette for liquid</a:t>
            </a:r>
          </a:p>
          <a:p>
            <a:r>
              <a:rPr lang="en-US" sz="2000" dirty="0">
                <a:solidFill>
                  <a:schemeClr val="bg1"/>
                </a:solidFill>
              </a:rPr>
              <a:t>sample  collection </a:t>
            </a:r>
          </a:p>
        </p:txBody>
      </p:sp>
      <p:sp>
        <p:nvSpPr>
          <p:cNvPr id="7" name="TextBox 6">
            <a:extLst>
              <a:ext uri="{FF2B5EF4-FFF2-40B4-BE49-F238E27FC236}">
                <a16:creationId xmlns:a16="http://schemas.microsoft.com/office/drawing/2014/main" id="{9FCE7AC0-0722-8577-C1B2-F92E85BACDC8}"/>
              </a:ext>
            </a:extLst>
          </p:cNvPr>
          <p:cNvSpPr txBox="1"/>
          <p:nvPr/>
        </p:nvSpPr>
        <p:spPr>
          <a:xfrm>
            <a:off x="3857044" y="1600200"/>
            <a:ext cx="1688841" cy="1323439"/>
          </a:xfrm>
          <a:prstGeom prst="rect">
            <a:avLst/>
          </a:prstGeom>
          <a:noFill/>
        </p:spPr>
        <p:txBody>
          <a:bodyPr wrap="square" rtlCol="0">
            <a:spAutoFit/>
          </a:bodyPr>
          <a:lstStyle/>
          <a:p>
            <a:pPr algn="ctr"/>
            <a:r>
              <a:rPr lang="en-US" sz="2000" dirty="0">
                <a:solidFill>
                  <a:schemeClr val="bg1"/>
                </a:solidFill>
              </a:rPr>
              <a:t>Collection tube for liquids and solids</a:t>
            </a:r>
          </a:p>
        </p:txBody>
      </p:sp>
      <p:sp>
        <p:nvSpPr>
          <p:cNvPr id="8" name="TextBox 7">
            <a:extLst>
              <a:ext uri="{FF2B5EF4-FFF2-40B4-BE49-F238E27FC236}">
                <a16:creationId xmlns:a16="http://schemas.microsoft.com/office/drawing/2014/main" id="{C90262E3-8678-28DD-0359-14FC82CA4DCC}"/>
              </a:ext>
            </a:extLst>
          </p:cNvPr>
          <p:cNvSpPr txBox="1"/>
          <p:nvPr/>
        </p:nvSpPr>
        <p:spPr>
          <a:xfrm>
            <a:off x="6096000" y="208012"/>
            <a:ext cx="3331028" cy="400110"/>
          </a:xfrm>
          <a:prstGeom prst="rect">
            <a:avLst/>
          </a:prstGeom>
          <a:noFill/>
        </p:spPr>
        <p:txBody>
          <a:bodyPr wrap="square" rtlCol="0">
            <a:spAutoFit/>
          </a:bodyPr>
          <a:lstStyle/>
          <a:p>
            <a:pPr algn="ctr"/>
            <a:r>
              <a:rPr lang="en-US" sz="2000" dirty="0">
                <a:solidFill>
                  <a:schemeClr val="bg1"/>
                </a:solidFill>
              </a:rPr>
              <a:t>Swabs for surface sampling</a:t>
            </a:r>
          </a:p>
        </p:txBody>
      </p:sp>
      <p:sp>
        <p:nvSpPr>
          <p:cNvPr id="9" name="TextBox 8">
            <a:extLst>
              <a:ext uri="{FF2B5EF4-FFF2-40B4-BE49-F238E27FC236}">
                <a16:creationId xmlns:a16="http://schemas.microsoft.com/office/drawing/2014/main" id="{47F21225-A8B4-460B-D762-C213F599A02C}"/>
              </a:ext>
            </a:extLst>
          </p:cNvPr>
          <p:cNvSpPr txBox="1"/>
          <p:nvPr/>
        </p:nvSpPr>
        <p:spPr>
          <a:xfrm>
            <a:off x="9631330" y="2802077"/>
            <a:ext cx="2740089" cy="707886"/>
          </a:xfrm>
          <a:prstGeom prst="rect">
            <a:avLst/>
          </a:prstGeom>
          <a:noFill/>
        </p:spPr>
        <p:txBody>
          <a:bodyPr wrap="square" rtlCol="0">
            <a:spAutoFit/>
          </a:bodyPr>
          <a:lstStyle/>
          <a:p>
            <a:pPr algn="ctr"/>
            <a:r>
              <a:rPr lang="en-US" sz="2000" dirty="0">
                <a:solidFill>
                  <a:schemeClr val="bg1"/>
                </a:solidFill>
              </a:rPr>
              <a:t>Air collection sampling plates </a:t>
            </a:r>
          </a:p>
        </p:txBody>
      </p:sp>
    </p:spTree>
    <p:extLst>
      <p:ext uri="{BB962C8B-B14F-4D97-AF65-F5344CB8AC3E}">
        <p14:creationId xmlns:p14="http://schemas.microsoft.com/office/powerpoint/2010/main" val="279377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7513" y="1409266"/>
            <a:ext cx="6516975" cy="430887"/>
          </a:xfrm>
          <a:prstGeom prst="rect">
            <a:avLst/>
          </a:prstGeom>
          <a:noFill/>
        </p:spPr>
        <p:txBody>
          <a:bodyPr wrap="square" rtlCol="0">
            <a:spAutoFit/>
          </a:bodyPr>
          <a:lstStyle/>
          <a:p>
            <a:pPr algn="ctr"/>
            <a:r>
              <a:rPr lang="en-US" sz="2200" b="1" dirty="0">
                <a:solidFill>
                  <a:prstClr val="black"/>
                </a:solidFill>
                <a:latin typeface="Calibri"/>
              </a:rPr>
              <a:t>Categories of Cannabis Contaminant Testing </a:t>
            </a:r>
          </a:p>
        </p:txBody>
      </p:sp>
      <p:sp>
        <p:nvSpPr>
          <p:cNvPr id="6" name="Rectangle 5">
            <a:extLst>
              <a:ext uri="{FF2B5EF4-FFF2-40B4-BE49-F238E27FC236}">
                <a16:creationId xmlns:a16="http://schemas.microsoft.com/office/drawing/2014/main" id="{B9B05A07-8D31-1844-9AAA-7B74692628A6}"/>
              </a:ext>
            </a:extLst>
          </p:cNvPr>
          <p:cNvSpPr/>
          <p:nvPr/>
        </p:nvSpPr>
        <p:spPr>
          <a:xfrm>
            <a:off x="2058601" y="377489"/>
            <a:ext cx="8074797" cy="523220"/>
          </a:xfrm>
          <a:prstGeom prst="rect">
            <a:avLst/>
          </a:prstGeom>
        </p:spPr>
        <p:txBody>
          <a:bodyPr wrap="none">
            <a:spAutoFit/>
          </a:bodyPr>
          <a:lstStyle/>
          <a:p>
            <a:pPr algn="ctr"/>
            <a:r>
              <a:rPr lang="en-US" sz="2800" b="1" dirty="0">
                <a:solidFill>
                  <a:prstClr val="white"/>
                </a:solidFill>
                <a:latin typeface="Calibri"/>
              </a:rPr>
              <a:t>Contaminant Testing: An Emerging Field of Cannabis</a:t>
            </a:r>
          </a:p>
        </p:txBody>
      </p:sp>
      <p:sp>
        <p:nvSpPr>
          <p:cNvPr id="65" name="Rounded Rectangle 64">
            <a:extLst>
              <a:ext uri="{FF2B5EF4-FFF2-40B4-BE49-F238E27FC236}">
                <a16:creationId xmlns:a16="http://schemas.microsoft.com/office/drawing/2014/main" id="{51E6211F-1534-AA41-992F-E4E9497994DD}"/>
              </a:ext>
            </a:extLst>
          </p:cNvPr>
          <p:cNvSpPr/>
          <p:nvPr/>
        </p:nvSpPr>
        <p:spPr>
          <a:xfrm>
            <a:off x="2568225" y="2213065"/>
            <a:ext cx="1308880" cy="1756081"/>
          </a:xfrm>
          <a:prstGeom prst="roundRect">
            <a:avLst/>
          </a:prstGeom>
          <a:solidFill>
            <a:srgbClr val="BFE3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7" name="Graphic 6" descr="Bug spray">
            <a:extLst>
              <a:ext uri="{FF2B5EF4-FFF2-40B4-BE49-F238E27FC236}">
                <a16:creationId xmlns:a16="http://schemas.microsoft.com/office/drawing/2014/main" id="{290FFBE4-E8E9-194A-B591-8CEE34A53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5855" y="2292634"/>
            <a:ext cx="1089878" cy="1089878"/>
          </a:xfrm>
          <a:prstGeom prst="rect">
            <a:avLst/>
          </a:prstGeom>
        </p:spPr>
      </p:pic>
      <p:sp>
        <p:nvSpPr>
          <p:cNvPr id="21" name="TextBox 20">
            <a:extLst>
              <a:ext uri="{FF2B5EF4-FFF2-40B4-BE49-F238E27FC236}">
                <a16:creationId xmlns:a16="http://schemas.microsoft.com/office/drawing/2014/main" id="{BD42A191-F61B-174F-9E58-29F7A010DC46}"/>
              </a:ext>
            </a:extLst>
          </p:cNvPr>
          <p:cNvSpPr txBox="1"/>
          <p:nvPr/>
        </p:nvSpPr>
        <p:spPr>
          <a:xfrm>
            <a:off x="2682651" y="3478216"/>
            <a:ext cx="1093083" cy="338554"/>
          </a:xfrm>
          <a:prstGeom prst="rect">
            <a:avLst/>
          </a:prstGeom>
          <a:noFill/>
        </p:spPr>
        <p:txBody>
          <a:bodyPr wrap="square" rtlCol="0">
            <a:spAutoFit/>
          </a:bodyPr>
          <a:lstStyle/>
          <a:p>
            <a:pPr algn="ctr"/>
            <a:r>
              <a:rPr lang="en-US" sz="1600" dirty="0">
                <a:solidFill>
                  <a:prstClr val="black"/>
                </a:solidFill>
                <a:latin typeface="Calibri"/>
              </a:rPr>
              <a:t>Pesticides</a:t>
            </a:r>
          </a:p>
        </p:txBody>
      </p:sp>
      <p:grpSp>
        <p:nvGrpSpPr>
          <p:cNvPr id="73" name="Group 72">
            <a:extLst>
              <a:ext uri="{FF2B5EF4-FFF2-40B4-BE49-F238E27FC236}">
                <a16:creationId xmlns:a16="http://schemas.microsoft.com/office/drawing/2014/main" id="{9CD548BE-38AB-9049-88D3-7735BB4F1DE6}"/>
              </a:ext>
            </a:extLst>
          </p:cNvPr>
          <p:cNvGrpSpPr/>
          <p:nvPr/>
        </p:nvGrpSpPr>
        <p:grpSpPr>
          <a:xfrm>
            <a:off x="4438077" y="2213065"/>
            <a:ext cx="1405709" cy="1751695"/>
            <a:chOff x="2914076" y="2025174"/>
            <a:chExt cx="1405709" cy="1751695"/>
          </a:xfrm>
        </p:grpSpPr>
        <p:sp>
          <p:nvSpPr>
            <p:cNvPr id="66" name="Rounded Rectangle 65">
              <a:extLst>
                <a:ext uri="{FF2B5EF4-FFF2-40B4-BE49-F238E27FC236}">
                  <a16:creationId xmlns:a16="http://schemas.microsoft.com/office/drawing/2014/main" id="{0818A0BD-D671-3E4E-BF5B-A686CD6A6976}"/>
                </a:ext>
              </a:extLst>
            </p:cNvPr>
            <p:cNvSpPr/>
            <p:nvPr/>
          </p:nvSpPr>
          <p:spPr>
            <a:xfrm>
              <a:off x="2964465" y="2025174"/>
              <a:ext cx="1308880" cy="1751695"/>
            </a:xfrm>
            <a:prstGeom prst="roundRect">
              <a:avLst/>
            </a:prstGeom>
            <a:solidFill>
              <a:srgbClr val="BFE3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2" name="Graphic 11" descr="Danger">
              <a:extLst>
                <a:ext uri="{FF2B5EF4-FFF2-40B4-BE49-F238E27FC236}">
                  <a16:creationId xmlns:a16="http://schemas.microsoft.com/office/drawing/2014/main" id="{DBA5DFFC-2235-3C42-81CC-9122EBB22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1992" y="2104744"/>
              <a:ext cx="1089878" cy="1089878"/>
            </a:xfrm>
            <a:prstGeom prst="rect">
              <a:avLst/>
            </a:prstGeom>
          </p:spPr>
        </p:pic>
        <p:sp>
          <p:nvSpPr>
            <p:cNvPr id="22" name="TextBox 21">
              <a:extLst>
                <a:ext uri="{FF2B5EF4-FFF2-40B4-BE49-F238E27FC236}">
                  <a16:creationId xmlns:a16="http://schemas.microsoft.com/office/drawing/2014/main" id="{1934CCED-165F-524C-9F27-85E17EB7BEED}"/>
                </a:ext>
              </a:extLst>
            </p:cNvPr>
            <p:cNvSpPr txBox="1"/>
            <p:nvPr/>
          </p:nvSpPr>
          <p:spPr>
            <a:xfrm>
              <a:off x="2914076" y="3165367"/>
              <a:ext cx="1405709" cy="584775"/>
            </a:xfrm>
            <a:prstGeom prst="rect">
              <a:avLst/>
            </a:prstGeom>
            <a:noFill/>
          </p:spPr>
          <p:txBody>
            <a:bodyPr wrap="square" rtlCol="0">
              <a:spAutoFit/>
            </a:bodyPr>
            <a:lstStyle/>
            <a:p>
              <a:pPr algn="ctr"/>
              <a:r>
                <a:rPr lang="en-US" sz="1600" dirty="0">
                  <a:solidFill>
                    <a:prstClr val="black"/>
                  </a:solidFill>
                  <a:latin typeface="Calibri"/>
                </a:rPr>
                <a:t>Heavy </a:t>
              </a:r>
            </a:p>
            <a:p>
              <a:pPr algn="ctr"/>
              <a:r>
                <a:rPr lang="en-US" sz="1600" dirty="0">
                  <a:solidFill>
                    <a:prstClr val="black"/>
                  </a:solidFill>
                  <a:latin typeface="Calibri"/>
                </a:rPr>
                <a:t>Metals</a:t>
              </a:r>
            </a:p>
          </p:txBody>
        </p:sp>
      </p:grpSp>
      <p:grpSp>
        <p:nvGrpSpPr>
          <p:cNvPr id="71" name="Group 70">
            <a:extLst>
              <a:ext uri="{FF2B5EF4-FFF2-40B4-BE49-F238E27FC236}">
                <a16:creationId xmlns:a16="http://schemas.microsoft.com/office/drawing/2014/main" id="{8BE21487-DF8E-C448-B2B2-64E8ACDA3998}"/>
              </a:ext>
            </a:extLst>
          </p:cNvPr>
          <p:cNvGrpSpPr/>
          <p:nvPr/>
        </p:nvGrpSpPr>
        <p:grpSpPr>
          <a:xfrm>
            <a:off x="8102039" y="2213065"/>
            <a:ext cx="1718334" cy="1751695"/>
            <a:chOff x="6578039" y="2025174"/>
            <a:chExt cx="1718334" cy="1751695"/>
          </a:xfrm>
        </p:grpSpPr>
        <p:sp>
          <p:nvSpPr>
            <p:cNvPr id="70" name="Rounded Rectangle 69">
              <a:extLst>
                <a:ext uri="{FF2B5EF4-FFF2-40B4-BE49-F238E27FC236}">
                  <a16:creationId xmlns:a16="http://schemas.microsoft.com/office/drawing/2014/main" id="{1E353313-159B-294A-BB51-F7495F1712C6}"/>
                </a:ext>
              </a:extLst>
            </p:cNvPr>
            <p:cNvSpPr/>
            <p:nvPr/>
          </p:nvSpPr>
          <p:spPr>
            <a:xfrm>
              <a:off x="6777513" y="2025174"/>
              <a:ext cx="1308880" cy="1751695"/>
            </a:xfrm>
            <a:prstGeom prst="roundRect">
              <a:avLst/>
            </a:prstGeom>
            <a:solidFill>
              <a:srgbClr val="BFE3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8" name="Graphic 17" descr="Microscope">
              <a:extLst>
                <a:ext uri="{FF2B5EF4-FFF2-40B4-BE49-F238E27FC236}">
                  <a16:creationId xmlns:a16="http://schemas.microsoft.com/office/drawing/2014/main" id="{24FC58B2-35C2-8346-B7D0-D258513A8F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2267" y="2104744"/>
              <a:ext cx="1089878" cy="1089878"/>
            </a:xfrm>
            <a:prstGeom prst="rect">
              <a:avLst/>
            </a:prstGeom>
          </p:spPr>
        </p:pic>
        <p:sp>
          <p:nvSpPr>
            <p:cNvPr id="24" name="TextBox 23">
              <a:extLst>
                <a:ext uri="{FF2B5EF4-FFF2-40B4-BE49-F238E27FC236}">
                  <a16:creationId xmlns:a16="http://schemas.microsoft.com/office/drawing/2014/main" id="{5DE3C3C8-86CC-2B4A-855F-319A50DF653A}"/>
                </a:ext>
              </a:extLst>
            </p:cNvPr>
            <p:cNvSpPr txBox="1"/>
            <p:nvPr/>
          </p:nvSpPr>
          <p:spPr>
            <a:xfrm>
              <a:off x="6578039" y="3157384"/>
              <a:ext cx="1718334" cy="584775"/>
            </a:xfrm>
            <a:prstGeom prst="rect">
              <a:avLst/>
            </a:prstGeom>
            <a:noFill/>
          </p:spPr>
          <p:txBody>
            <a:bodyPr wrap="square" rtlCol="0">
              <a:spAutoFit/>
            </a:bodyPr>
            <a:lstStyle/>
            <a:p>
              <a:pPr algn="ctr"/>
              <a:r>
                <a:rPr lang="en-US" sz="1600" dirty="0">
                  <a:solidFill>
                    <a:prstClr val="black"/>
                  </a:solidFill>
                  <a:latin typeface="Calibri"/>
                </a:rPr>
                <a:t>Foreign </a:t>
              </a:r>
            </a:p>
            <a:p>
              <a:pPr algn="ctr"/>
              <a:r>
                <a:rPr lang="en-US" sz="1600" dirty="0">
                  <a:solidFill>
                    <a:prstClr val="black"/>
                  </a:solidFill>
                  <a:latin typeface="Calibri"/>
                </a:rPr>
                <a:t>Materials</a:t>
              </a:r>
            </a:p>
          </p:txBody>
        </p:sp>
      </p:grpSp>
      <p:pic>
        <p:nvPicPr>
          <p:cNvPr id="45" name="Picture 44" descr="yeast.png">
            <a:extLst>
              <a:ext uri="{FF2B5EF4-FFF2-40B4-BE49-F238E27FC236}">
                <a16:creationId xmlns:a16="http://schemas.microsoft.com/office/drawing/2014/main" id="{F06BD6EA-8F9C-E24D-AAAB-3B2FB90B6CC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40545" y="5068587"/>
            <a:ext cx="918029" cy="892290"/>
          </a:xfrm>
          <a:prstGeom prst="rect">
            <a:avLst/>
          </a:prstGeom>
        </p:spPr>
      </p:pic>
      <p:pic>
        <p:nvPicPr>
          <p:cNvPr id="46" name="Picture 45" descr="mold.png">
            <a:extLst>
              <a:ext uri="{FF2B5EF4-FFF2-40B4-BE49-F238E27FC236}">
                <a16:creationId xmlns:a16="http://schemas.microsoft.com/office/drawing/2014/main" id="{0CE45BE9-C3F5-A846-B1B3-978826ADAF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424307" y="5068589"/>
            <a:ext cx="1003825" cy="892289"/>
          </a:xfrm>
          <a:prstGeom prst="rect">
            <a:avLst/>
          </a:prstGeom>
        </p:spPr>
      </p:pic>
      <p:pic>
        <p:nvPicPr>
          <p:cNvPr id="47" name="Picture 46" descr="bacteria-1.png">
            <a:extLst>
              <a:ext uri="{FF2B5EF4-FFF2-40B4-BE49-F238E27FC236}">
                <a16:creationId xmlns:a16="http://schemas.microsoft.com/office/drawing/2014/main" id="{94DFCC0B-23FE-5F4E-B87D-958C666CBDC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993864" y="5068589"/>
            <a:ext cx="832232" cy="892289"/>
          </a:xfrm>
          <a:prstGeom prst="rect">
            <a:avLst/>
          </a:prstGeom>
        </p:spPr>
      </p:pic>
      <p:sp>
        <p:nvSpPr>
          <p:cNvPr id="48" name="TextBox 47">
            <a:extLst>
              <a:ext uri="{FF2B5EF4-FFF2-40B4-BE49-F238E27FC236}">
                <a16:creationId xmlns:a16="http://schemas.microsoft.com/office/drawing/2014/main" id="{A6F73D13-2B06-AC46-96DE-8D66F6806FD9}"/>
              </a:ext>
            </a:extLst>
          </p:cNvPr>
          <p:cNvSpPr txBox="1"/>
          <p:nvPr/>
        </p:nvSpPr>
        <p:spPr>
          <a:xfrm>
            <a:off x="1999347" y="6088561"/>
            <a:ext cx="800422" cy="338554"/>
          </a:xfrm>
          <a:prstGeom prst="rect">
            <a:avLst/>
          </a:prstGeom>
          <a:noFill/>
        </p:spPr>
        <p:txBody>
          <a:bodyPr wrap="square" rtlCol="0">
            <a:spAutoFit/>
          </a:bodyPr>
          <a:lstStyle/>
          <a:p>
            <a:pPr algn="ctr"/>
            <a:r>
              <a:rPr lang="en-US" sz="1600" dirty="0">
                <a:solidFill>
                  <a:prstClr val="black"/>
                </a:solidFill>
                <a:latin typeface="Calibri"/>
              </a:rPr>
              <a:t>Yeast</a:t>
            </a:r>
          </a:p>
        </p:txBody>
      </p:sp>
      <p:sp>
        <p:nvSpPr>
          <p:cNvPr id="49" name="TextBox 48">
            <a:extLst>
              <a:ext uri="{FF2B5EF4-FFF2-40B4-BE49-F238E27FC236}">
                <a16:creationId xmlns:a16="http://schemas.microsoft.com/office/drawing/2014/main" id="{A914564E-234B-B447-8EE4-6FAFA98A0F38}"/>
              </a:ext>
            </a:extLst>
          </p:cNvPr>
          <p:cNvSpPr txBox="1"/>
          <p:nvPr/>
        </p:nvSpPr>
        <p:spPr>
          <a:xfrm>
            <a:off x="3574227" y="6088561"/>
            <a:ext cx="703982" cy="338554"/>
          </a:xfrm>
          <a:prstGeom prst="rect">
            <a:avLst/>
          </a:prstGeom>
          <a:noFill/>
        </p:spPr>
        <p:txBody>
          <a:bodyPr wrap="square" rtlCol="0">
            <a:spAutoFit/>
          </a:bodyPr>
          <a:lstStyle/>
          <a:p>
            <a:pPr algn="ctr"/>
            <a:r>
              <a:rPr lang="en-US" sz="1600" dirty="0">
                <a:solidFill>
                  <a:prstClr val="black"/>
                </a:solidFill>
                <a:latin typeface="Calibri"/>
              </a:rPr>
              <a:t>Mold</a:t>
            </a:r>
          </a:p>
        </p:txBody>
      </p:sp>
      <p:sp>
        <p:nvSpPr>
          <p:cNvPr id="50" name="TextBox 49">
            <a:extLst>
              <a:ext uri="{FF2B5EF4-FFF2-40B4-BE49-F238E27FC236}">
                <a16:creationId xmlns:a16="http://schemas.microsoft.com/office/drawing/2014/main" id="{DB3E229D-385E-FB4B-AB67-2EDF2FBABFA8}"/>
              </a:ext>
            </a:extLst>
          </p:cNvPr>
          <p:cNvSpPr txBox="1"/>
          <p:nvPr/>
        </p:nvSpPr>
        <p:spPr>
          <a:xfrm>
            <a:off x="4887700" y="6088561"/>
            <a:ext cx="892289" cy="338554"/>
          </a:xfrm>
          <a:prstGeom prst="rect">
            <a:avLst/>
          </a:prstGeom>
          <a:noFill/>
        </p:spPr>
        <p:txBody>
          <a:bodyPr wrap="square" rtlCol="0">
            <a:spAutoFit/>
          </a:bodyPr>
          <a:lstStyle/>
          <a:p>
            <a:pPr algn="ctr"/>
            <a:r>
              <a:rPr lang="en-US" sz="1600" dirty="0">
                <a:solidFill>
                  <a:prstClr val="black"/>
                </a:solidFill>
                <a:latin typeface="Calibri"/>
              </a:rPr>
              <a:t>Bacteria</a:t>
            </a:r>
          </a:p>
        </p:txBody>
      </p:sp>
      <p:pic>
        <p:nvPicPr>
          <p:cNvPr id="51" name="Picture 50" descr="aspergillus.png">
            <a:extLst>
              <a:ext uri="{FF2B5EF4-FFF2-40B4-BE49-F238E27FC236}">
                <a16:creationId xmlns:a16="http://schemas.microsoft.com/office/drawing/2014/main" id="{7975D8CB-BA1C-D645-A921-00E80047246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391830" y="5068589"/>
            <a:ext cx="772173" cy="892289"/>
          </a:xfrm>
          <a:prstGeom prst="rect">
            <a:avLst/>
          </a:prstGeom>
        </p:spPr>
      </p:pic>
      <p:pic>
        <p:nvPicPr>
          <p:cNvPr id="52" name="Picture 51" descr="salmonella.png">
            <a:extLst>
              <a:ext uri="{FF2B5EF4-FFF2-40B4-BE49-F238E27FC236}">
                <a16:creationId xmlns:a16="http://schemas.microsoft.com/office/drawing/2014/main" id="{4D851CCE-DB18-ED4C-84A5-3E1D23C67B2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729735" y="5068587"/>
            <a:ext cx="986668" cy="892290"/>
          </a:xfrm>
          <a:prstGeom prst="rect">
            <a:avLst/>
          </a:prstGeom>
        </p:spPr>
      </p:pic>
      <p:pic>
        <p:nvPicPr>
          <p:cNvPr id="53" name="Picture 52" descr="e-colli.png">
            <a:extLst>
              <a:ext uri="{FF2B5EF4-FFF2-40B4-BE49-F238E27FC236}">
                <a16:creationId xmlns:a16="http://schemas.microsoft.com/office/drawing/2014/main" id="{9D809164-9BF6-B74A-98DF-6A31147A111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282137" y="5103314"/>
            <a:ext cx="892289" cy="892289"/>
          </a:xfrm>
          <a:prstGeom prst="rect">
            <a:avLst/>
          </a:prstGeom>
        </p:spPr>
      </p:pic>
      <p:sp>
        <p:nvSpPr>
          <p:cNvPr id="54" name="TextBox 53">
            <a:extLst>
              <a:ext uri="{FF2B5EF4-FFF2-40B4-BE49-F238E27FC236}">
                <a16:creationId xmlns:a16="http://schemas.microsoft.com/office/drawing/2014/main" id="{B904FCE2-800C-5B4F-B383-63A3DF3EF9B0}"/>
              </a:ext>
            </a:extLst>
          </p:cNvPr>
          <p:cNvSpPr txBox="1"/>
          <p:nvPr/>
        </p:nvSpPr>
        <p:spPr>
          <a:xfrm>
            <a:off x="6185902" y="6102326"/>
            <a:ext cx="1184026" cy="338554"/>
          </a:xfrm>
          <a:prstGeom prst="rect">
            <a:avLst/>
          </a:prstGeom>
          <a:noFill/>
        </p:spPr>
        <p:txBody>
          <a:bodyPr wrap="square" rtlCol="0">
            <a:spAutoFit/>
          </a:bodyPr>
          <a:lstStyle/>
          <a:p>
            <a:pPr algn="ctr"/>
            <a:r>
              <a:rPr lang="en-US" sz="1600" dirty="0">
                <a:solidFill>
                  <a:prstClr val="black"/>
                </a:solidFill>
                <a:latin typeface="Calibri"/>
              </a:rPr>
              <a:t>Aspergillus</a:t>
            </a:r>
          </a:p>
        </p:txBody>
      </p:sp>
      <p:sp>
        <p:nvSpPr>
          <p:cNvPr id="55" name="TextBox 54">
            <a:extLst>
              <a:ext uri="{FF2B5EF4-FFF2-40B4-BE49-F238E27FC236}">
                <a16:creationId xmlns:a16="http://schemas.microsoft.com/office/drawing/2014/main" id="{519A468F-37FF-F24B-98CA-79AE0E9980D7}"/>
              </a:ext>
            </a:extLst>
          </p:cNvPr>
          <p:cNvSpPr txBox="1"/>
          <p:nvPr/>
        </p:nvSpPr>
        <p:spPr>
          <a:xfrm>
            <a:off x="7650636" y="6102326"/>
            <a:ext cx="1144866" cy="338554"/>
          </a:xfrm>
          <a:prstGeom prst="rect">
            <a:avLst/>
          </a:prstGeom>
          <a:noFill/>
        </p:spPr>
        <p:txBody>
          <a:bodyPr wrap="square" rtlCol="0">
            <a:spAutoFit/>
          </a:bodyPr>
          <a:lstStyle/>
          <a:p>
            <a:pPr algn="ctr"/>
            <a:r>
              <a:rPr lang="en-US" sz="1600" dirty="0">
                <a:solidFill>
                  <a:prstClr val="black"/>
                </a:solidFill>
                <a:latin typeface="Calibri"/>
              </a:rPr>
              <a:t>Salmonella</a:t>
            </a:r>
          </a:p>
        </p:txBody>
      </p:sp>
      <p:sp>
        <p:nvSpPr>
          <p:cNvPr id="56" name="TextBox 55">
            <a:extLst>
              <a:ext uri="{FF2B5EF4-FFF2-40B4-BE49-F238E27FC236}">
                <a16:creationId xmlns:a16="http://schemas.microsoft.com/office/drawing/2014/main" id="{9489360C-9526-524B-981A-35E5260F57D9}"/>
              </a:ext>
            </a:extLst>
          </p:cNvPr>
          <p:cNvSpPr txBox="1"/>
          <p:nvPr/>
        </p:nvSpPr>
        <p:spPr>
          <a:xfrm>
            <a:off x="9323430" y="6107639"/>
            <a:ext cx="809703" cy="338554"/>
          </a:xfrm>
          <a:prstGeom prst="rect">
            <a:avLst/>
          </a:prstGeom>
          <a:noFill/>
        </p:spPr>
        <p:txBody>
          <a:bodyPr wrap="square" rtlCol="0">
            <a:spAutoFit/>
          </a:bodyPr>
          <a:lstStyle/>
          <a:p>
            <a:pPr algn="ctr"/>
            <a:r>
              <a:rPr lang="en-US" sz="1600" dirty="0">
                <a:solidFill>
                  <a:prstClr val="black"/>
                </a:solidFill>
                <a:latin typeface="Calibri"/>
              </a:rPr>
              <a:t>E. Coli</a:t>
            </a:r>
          </a:p>
        </p:txBody>
      </p:sp>
      <p:grpSp>
        <p:nvGrpSpPr>
          <p:cNvPr id="72" name="Group 71">
            <a:extLst>
              <a:ext uri="{FF2B5EF4-FFF2-40B4-BE49-F238E27FC236}">
                <a16:creationId xmlns:a16="http://schemas.microsoft.com/office/drawing/2014/main" id="{437837E6-B229-3A4E-95D6-D0B820AA67A7}"/>
              </a:ext>
            </a:extLst>
          </p:cNvPr>
          <p:cNvGrpSpPr/>
          <p:nvPr/>
        </p:nvGrpSpPr>
        <p:grpSpPr>
          <a:xfrm>
            <a:off x="6359789" y="2213065"/>
            <a:ext cx="1405709" cy="1751685"/>
            <a:chOff x="4835788" y="2025174"/>
            <a:chExt cx="1405709" cy="1751685"/>
          </a:xfrm>
        </p:grpSpPr>
        <p:sp>
          <p:nvSpPr>
            <p:cNvPr id="67" name="Rounded Rectangle 66">
              <a:extLst>
                <a:ext uri="{FF2B5EF4-FFF2-40B4-BE49-F238E27FC236}">
                  <a16:creationId xmlns:a16="http://schemas.microsoft.com/office/drawing/2014/main" id="{28DE79A4-A63C-684E-A8CA-28AFA0E452BC}"/>
                </a:ext>
              </a:extLst>
            </p:cNvPr>
            <p:cNvSpPr/>
            <p:nvPr/>
          </p:nvSpPr>
          <p:spPr>
            <a:xfrm>
              <a:off x="4875561" y="2025174"/>
              <a:ext cx="1308880" cy="1751685"/>
            </a:xfrm>
            <a:prstGeom prst="roundRect">
              <a:avLst/>
            </a:prstGeom>
            <a:solidFill>
              <a:srgbClr val="BFE3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3" name="TextBox 22">
              <a:extLst>
                <a:ext uri="{FF2B5EF4-FFF2-40B4-BE49-F238E27FC236}">
                  <a16:creationId xmlns:a16="http://schemas.microsoft.com/office/drawing/2014/main" id="{A36B1F25-C723-7B48-B4BC-C2DA8A8988F6}"/>
                </a:ext>
              </a:extLst>
            </p:cNvPr>
            <p:cNvSpPr txBox="1"/>
            <p:nvPr/>
          </p:nvSpPr>
          <p:spPr>
            <a:xfrm>
              <a:off x="4835788" y="3290326"/>
              <a:ext cx="1405709" cy="338554"/>
            </a:xfrm>
            <a:prstGeom prst="rect">
              <a:avLst/>
            </a:prstGeom>
            <a:noFill/>
          </p:spPr>
          <p:txBody>
            <a:bodyPr wrap="square" rtlCol="0">
              <a:spAutoFit/>
            </a:bodyPr>
            <a:lstStyle/>
            <a:p>
              <a:pPr algn="ctr"/>
              <a:r>
                <a:rPr lang="en-US" sz="1600" dirty="0">
                  <a:solidFill>
                    <a:prstClr val="black"/>
                  </a:solidFill>
                  <a:latin typeface="Calibri"/>
                </a:rPr>
                <a:t>Microbials</a:t>
              </a:r>
            </a:p>
          </p:txBody>
        </p:sp>
        <p:pic>
          <p:nvPicPr>
            <p:cNvPr id="58" name="Picture 57">
              <a:extLst>
                <a:ext uri="{FF2B5EF4-FFF2-40B4-BE49-F238E27FC236}">
                  <a16:creationId xmlns:a16="http://schemas.microsoft.com/office/drawing/2014/main" id="{43428C48-1577-9644-903B-39B911B894E2}"/>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030279" y="2142730"/>
              <a:ext cx="1013905" cy="1013905"/>
            </a:xfrm>
            <a:prstGeom prst="rect">
              <a:avLst/>
            </a:prstGeom>
          </p:spPr>
        </p:pic>
      </p:grpSp>
      <p:cxnSp>
        <p:nvCxnSpPr>
          <p:cNvPr id="76" name="Straight Connector 75">
            <a:extLst>
              <a:ext uri="{FF2B5EF4-FFF2-40B4-BE49-F238E27FC236}">
                <a16:creationId xmlns:a16="http://schemas.microsoft.com/office/drawing/2014/main" id="{345FCCE3-1499-8E4B-B0CE-20AEEED64368}"/>
              </a:ext>
            </a:extLst>
          </p:cNvPr>
          <p:cNvCxnSpPr>
            <a:cxnSpLocks/>
            <a:stCxn id="67" idx="2"/>
          </p:cNvCxnSpPr>
          <p:nvPr/>
        </p:nvCxnSpPr>
        <p:spPr>
          <a:xfrm>
            <a:off x="7054001" y="3964750"/>
            <a:ext cx="0" cy="804285"/>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15122DB-C312-894A-B64E-283788C37124}"/>
              </a:ext>
            </a:extLst>
          </p:cNvPr>
          <p:cNvCxnSpPr>
            <a:cxnSpLocks/>
          </p:cNvCxnSpPr>
          <p:nvPr/>
        </p:nvCxnSpPr>
        <p:spPr>
          <a:xfrm flipH="1">
            <a:off x="2399560" y="4769034"/>
            <a:ext cx="7328723" cy="0"/>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73F8B780-C85F-0F42-8444-88BCFDBA545D}"/>
              </a:ext>
            </a:extLst>
          </p:cNvPr>
          <p:cNvCxnSpPr>
            <a:cxnSpLocks/>
          </p:cNvCxnSpPr>
          <p:nvPr/>
        </p:nvCxnSpPr>
        <p:spPr>
          <a:xfrm>
            <a:off x="3917463"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378CCC15-C62F-024B-AADA-5F7ABAEC204F}"/>
              </a:ext>
            </a:extLst>
          </p:cNvPr>
          <p:cNvCxnSpPr>
            <a:cxnSpLocks/>
          </p:cNvCxnSpPr>
          <p:nvPr/>
        </p:nvCxnSpPr>
        <p:spPr>
          <a:xfrm>
            <a:off x="5398791"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D7471CD-3076-1143-9C81-09195472BD82}"/>
              </a:ext>
            </a:extLst>
          </p:cNvPr>
          <p:cNvCxnSpPr>
            <a:cxnSpLocks/>
          </p:cNvCxnSpPr>
          <p:nvPr/>
        </p:nvCxnSpPr>
        <p:spPr>
          <a:xfrm>
            <a:off x="6770391"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8004D590-F7E8-664B-995C-E843B25D7501}"/>
              </a:ext>
            </a:extLst>
          </p:cNvPr>
          <p:cNvCxnSpPr>
            <a:cxnSpLocks/>
          </p:cNvCxnSpPr>
          <p:nvPr/>
        </p:nvCxnSpPr>
        <p:spPr>
          <a:xfrm>
            <a:off x="8215143"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AA3C4A3-E541-2C45-B24C-C6DF60F78AFF}"/>
              </a:ext>
            </a:extLst>
          </p:cNvPr>
          <p:cNvCxnSpPr>
            <a:cxnSpLocks/>
          </p:cNvCxnSpPr>
          <p:nvPr/>
        </p:nvCxnSpPr>
        <p:spPr>
          <a:xfrm>
            <a:off x="2422484"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7470987-902D-1A43-8C67-73D57381C646}"/>
              </a:ext>
            </a:extLst>
          </p:cNvPr>
          <p:cNvCxnSpPr>
            <a:cxnSpLocks/>
          </p:cNvCxnSpPr>
          <p:nvPr/>
        </p:nvCxnSpPr>
        <p:spPr>
          <a:xfrm>
            <a:off x="9709230" y="4769035"/>
            <a:ext cx="0" cy="299553"/>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100" name="Triangle 99">
            <a:extLst>
              <a:ext uri="{FF2B5EF4-FFF2-40B4-BE49-F238E27FC236}">
                <a16:creationId xmlns:a16="http://schemas.microsoft.com/office/drawing/2014/main" id="{5CEFBC48-ED37-7841-91FF-86EDBA24025A}"/>
              </a:ext>
            </a:extLst>
          </p:cNvPr>
          <p:cNvSpPr/>
          <p:nvPr/>
        </p:nvSpPr>
        <p:spPr>
          <a:xfrm rot="10800000">
            <a:off x="6431968" y="3864639"/>
            <a:ext cx="1243637" cy="643763"/>
          </a:xfrm>
          <a:prstGeom prst="triangle">
            <a:avLst>
              <a:gd name="adj" fmla="val 50000"/>
            </a:avLst>
          </a:prstGeom>
          <a:solidFill>
            <a:srgbClr val="BFE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a:extLst>
              <a:ext uri="{FF2B5EF4-FFF2-40B4-BE49-F238E27FC236}">
                <a16:creationId xmlns:a16="http://schemas.microsoft.com/office/drawing/2014/main" id="{4E03E2F8-E37B-4423-6B25-A97E0CAA4D00}"/>
              </a:ext>
            </a:extLst>
          </p:cNvPr>
          <p:cNvPicPr>
            <a:picLocks noChangeAspect="1"/>
          </p:cNvPicPr>
          <p:nvPr/>
        </p:nvPicPr>
        <p:blipFill>
          <a:blip r:embed="rId16"/>
          <a:stretch>
            <a:fillRect/>
          </a:stretch>
        </p:blipFill>
        <p:spPr>
          <a:xfrm>
            <a:off x="114196" y="16738"/>
            <a:ext cx="1826349" cy="456588"/>
          </a:xfrm>
          <a:prstGeom prst="rect">
            <a:avLst/>
          </a:prstGeom>
        </p:spPr>
      </p:pic>
    </p:spTree>
    <p:extLst>
      <p:ext uri="{BB962C8B-B14F-4D97-AF65-F5344CB8AC3E}">
        <p14:creationId xmlns:p14="http://schemas.microsoft.com/office/powerpoint/2010/main" val="322563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B895D-BD02-2B0F-0F24-68D6E48C42CD}"/>
              </a:ext>
            </a:extLst>
          </p:cNvPr>
          <p:cNvSpPr>
            <a:spLocks noGrp="1"/>
          </p:cNvSpPr>
          <p:nvPr>
            <p:ph idx="1"/>
          </p:nvPr>
        </p:nvSpPr>
        <p:spPr/>
        <p:txBody>
          <a:bodyPr/>
          <a:lstStyle/>
          <a:p>
            <a:endParaRPr lang="en-US" dirty="0"/>
          </a:p>
        </p:txBody>
      </p:sp>
      <p:sp useBgFill="1">
        <p:nvSpPr>
          <p:cNvPr id="7" name="Rectangle 6">
            <a:extLst>
              <a:ext uri="{FF2B5EF4-FFF2-40B4-BE49-F238E27FC236}">
                <a16:creationId xmlns:a16="http://schemas.microsoft.com/office/drawing/2014/main" id="{69BD7826-F007-0954-0CC2-597C73350030}"/>
              </a:ext>
            </a:extLst>
          </p:cNvPr>
          <p:cNvSpPr/>
          <p:nvPr/>
        </p:nvSpPr>
        <p:spPr>
          <a:xfrm>
            <a:off x="1583190" y="2327687"/>
            <a:ext cx="1469571" cy="65314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94A672-1B39-A3B5-72C0-2D8632F435C5}"/>
              </a:ext>
            </a:extLst>
          </p:cNvPr>
          <p:cNvPicPr>
            <a:picLocks noChangeAspect="1"/>
          </p:cNvPicPr>
          <p:nvPr/>
        </p:nvPicPr>
        <p:blipFill rotWithShape="1">
          <a:blip r:embed="rId2"/>
          <a:srcRect t="8937"/>
          <a:stretch/>
        </p:blipFill>
        <p:spPr>
          <a:xfrm>
            <a:off x="0" y="0"/>
            <a:ext cx="12192000" cy="6858000"/>
          </a:xfrm>
          <a:prstGeom prst="rect">
            <a:avLst/>
          </a:prstGeom>
        </p:spPr>
      </p:pic>
    </p:spTree>
    <p:extLst>
      <p:ext uri="{BB962C8B-B14F-4D97-AF65-F5344CB8AC3E}">
        <p14:creationId xmlns:p14="http://schemas.microsoft.com/office/powerpoint/2010/main" val="358306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8D25A4-2A20-5C43-B78A-925144867259}"/>
              </a:ext>
            </a:extLst>
          </p:cNvPr>
          <p:cNvSpPr>
            <a:spLocks noGrp="1"/>
          </p:cNvSpPr>
          <p:nvPr>
            <p:ph idx="1"/>
          </p:nvPr>
        </p:nvSpPr>
        <p:spPr/>
        <p:txBody>
          <a:bodyPr>
            <a:normAutofit/>
          </a:bodyPr>
          <a:lstStyle/>
          <a:p>
            <a:pPr marL="0" indent="0" algn="ctr">
              <a:buNone/>
            </a:pPr>
            <a:r>
              <a:rPr lang="en-US" dirty="0"/>
              <a:t>Employing these strategic and systematic approaches along with a clearly outlined and easily adhered to procedures within a documented workflow we can additionally provide the cannabis industry with endless insight to the various approaches to producing quality cannabis. This data can be utilized to increase efficacy and efficiency, while also minimizing waste and lowering company-wide costs. Continuous improvements such as the ones provided by Willow Industries can encourage the long-term success of this shifting business culture.</a:t>
            </a:r>
          </a:p>
          <a:p>
            <a:endParaRPr lang="en-US" dirty="0"/>
          </a:p>
        </p:txBody>
      </p:sp>
    </p:spTree>
    <p:extLst>
      <p:ext uri="{BB962C8B-B14F-4D97-AF65-F5344CB8AC3E}">
        <p14:creationId xmlns:p14="http://schemas.microsoft.com/office/powerpoint/2010/main" val="163258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FECC59-8607-3947-8C7B-1E671C904E32}"/>
              </a:ext>
            </a:extLst>
          </p:cNvPr>
          <p:cNvSpPr/>
          <p:nvPr/>
        </p:nvSpPr>
        <p:spPr>
          <a:xfrm>
            <a:off x="3976696" y="466942"/>
            <a:ext cx="4238786"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Clean Cannabis Technology</a:t>
            </a:r>
          </a:p>
        </p:txBody>
      </p:sp>
      <p:pic>
        <p:nvPicPr>
          <p:cNvPr id="13" name="Picture 12" descr="willow-industries-2Col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7905" y="2034469"/>
            <a:ext cx="1896191" cy="484905"/>
          </a:xfrm>
          <a:prstGeom prst="rect">
            <a:avLst/>
          </a:prstGeom>
        </p:spPr>
      </p:pic>
      <p:pic>
        <p:nvPicPr>
          <p:cNvPr id="11" name="Picture 10">
            <a:extLst>
              <a:ext uri="{FF2B5EF4-FFF2-40B4-BE49-F238E27FC236}">
                <a16:creationId xmlns:a16="http://schemas.microsoft.com/office/drawing/2014/main" id="{8BAAD44D-47AE-234E-ACE9-41B94834207E}"/>
              </a:ext>
            </a:extLst>
          </p:cNvPr>
          <p:cNvPicPr>
            <a:picLocks noChangeAspect="1"/>
          </p:cNvPicPr>
          <p:nvPr/>
        </p:nvPicPr>
        <p:blipFill>
          <a:blip r:embed="rId4"/>
          <a:stretch>
            <a:fillRect/>
          </a:stretch>
        </p:blipFill>
        <p:spPr>
          <a:xfrm>
            <a:off x="159083" y="2669384"/>
            <a:ext cx="6041858" cy="3566064"/>
          </a:xfrm>
          <a:prstGeom prst="rect">
            <a:avLst/>
          </a:prstGeom>
        </p:spPr>
      </p:pic>
      <p:grpSp>
        <p:nvGrpSpPr>
          <p:cNvPr id="14" name="Group 13">
            <a:extLst>
              <a:ext uri="{FF2B5EF4-FFF2-40B4-BE49-F238E27FC236}">
                <a16:creationId xmlns:a16="http://schemas.microsoft.com/office/drawing/2014/main" id="{CEFA9F22-C022-AC47-A4DB-33DBB1257920}"/>
              </a:ext>
            </a:extLst>
          </p:cNvPr>
          <p:cNvGrpSpPr/>
          <p:nvPr/>
        </p:nvGrpSpPr>
        <p:grpSpPr>
          <a:xfrm>
            <a:off x="7044096" y="2727233"/>
            <a:ext cx="4823582" cy="3371265"/>
            <a:chOff x="4190163" y="2815689"/>
            <a:chExt cx="4819421" cy="3665499"/>
          </a:xfrm>
        </p:grpSpPr>
        <p:sp>
          <p:nvSpPr>
            <p:cNvPr id="16" name="Freeform 63">
              <a:extLst>
                <a:ext uri="{FF2B5EF4-FFF2-40B4-BE49-F238E27FC236}">
                  <a16:creationId xmlns:a16="http://schemas.microsoft.com/office/drawing/2014/main" id="{B566EB2D-C973-884C-A91A-6542339124A2}"/>
                </a:ext>
              </a:extLst>
            </p:cNvPr>
            <p:cNvSpPr>
              <a:spLocks/>
            </p:cNvSpPr>
            <p:nvPr/>
          </p:nvSpPr>
          <p:spPr bwMode="auto">
            <a:xfrm>
              <a:off x="4673920" y="5908560"/>
              <a:ext cx="161593" cy="187545"/>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Freeform 64">
              <a:extLst>
                <a:ext uri="{FF2B5EF4-FFF2-40B4-BE49-F238E27FC236}">
                  <a16:creationId xmlns:a16="http://schemas.microsoft.com/office/drawing/2014/main" id="{0C56DA3C-EBCF-5F44-9EDD-1E8CC96D634D}"/>
                </a:ext>
              </a:extLst>
            </p:cNvPr>
            <p:cNvSpPr>
              <a:spLocks/>
            </p:cNvSpPr>
            <p:nvPr/>
          </p:nvSpPr>
          <p:spPr bwMode="auto">
            <a:xfrm>
              <a:off x="4375279" y="5752273"/>
              <a:ext cx="79775" cy="69573"/>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Freeform 65">
              <a:extLst>
                <a:ext uri="{FF2B5EF4-FFF2-40B4-BE49-F238E27FC236}">
                  <a16:creationId xmlns:a16="http://schemas.microsoft.com/office/drawing/2014/main" id="{AD4C52B6-0D25-C347-9552-B478F603ED49}"/>
                </a:ext>
              </a:extLst>
            </p:cNvPr>
            <p:cNvSpPr>
              <a:spLocks/>
            </p:cNvSpPr>
            <p:nvPr/>
          </p:nvSpPr>
          <p:spPr bwMode="auto">
            <a:xfrm>
              <a:off x="4190163" y="5699841"/>
              <a:ext cx="55228" cy="50416"/>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Freeform 66">
              <a:extLst>
                <a:ext uri="{FF2B5EF4-FFF2-40B4-BE49-F238E27FC236}">
                  <a16:creationId xmlns:a16="http://schemas.microsoft.com/office/drawing/2014/main" id="{DE35F93B-326A-A247-9186-63DE5BC9FA68}"/>
                </a:ext>
              </a:extLst>
            </p:cNvPr>
            <p:cNvSpPr>
              <a:spLocks/>
            </p:cNvSpPr>
            <p:nvPr/>
          </p:nvSpPr>
          <p:spPr bwMode="auto">
            <a:xfrm>
              <a:off x="4576760" y="5825879"/>
              <a:ext cx="87955" cy="57474"/>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Freeform 67">
              <a:extLst>
                <a:ext uri="{FF2B5EF4-FFF2-40B4-BE49-F238E27FC236}">
                  <a16:creationId xmlns:a16="http://schemas.microsoft.com/office/drawing/2014/main" id="{52D3850D-3708-5744-AB3C-A1C08D0256EE}"/>
                </a:ext>
              </a:extLst>
            </p:cNvPr>
            <p:cNvSpPr>
              <a:spLocks/>
            </p:cNvSpPr>
            <p:nvPr/>
          </p:nvSpPr>
          <p:spPr bwMode="auto">
            <a:xfrm>
              <a:off x="4498008" y="5804705"/>
              <a:ext cx="78751" cy="26216"/>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Freeform 68">
              <a:extLst>
                <a:ext uri="{FF2B5EF4-FFF2-40B4-BE49-F238E27FC236}">
                  <a16:creationId xmlns:a16="http://schemas.microsoft.com/office/drawing/2014/main" id="{1551BBD8-3A27-064E-9A64-251DCC7D1E5D}"/>
                </a:ext>
              </a:extLst>
            </p:cNvPr>
            <p:cNvSpPr>
              <a:spLocks/>
            </p:cNvSpPr>
            <p:nvPr/>
          </p:nvSpPr>
          <p:spPr bwMode="auto">
            <a:xfrm>
              <a:off x="4532781" y="5838987"/>
              <a:ext cx="31705" cy="35292"/>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Freeform 22">
              <a:extLst>
                <a:ext uri="{FF2B5EF4-FFF2-40B4-BE49-F238E27FC236}">
                  <a16:creationId xmlns:a16="http://schemas.microsoft.com/office/drawing/2014/main" id="{3E9679B9-58CA-1A48-98CB-1E59648FE86F}"/>
                </a:ext>
              </a:extLst>
            </p:cNvPr>
            <p:cNvSpPr>
              <a:spLocks/>
            </p:cNvSpPr>
            <p:nvPr/>
          </p:nvSpPr>
          <p:spPr bwMode="auto">
            <a:xfrm rot="21089627">
              <a:off x="8725532" y="3367525"/>
              <a:ext cx="41064" cy="36879"/>
            </a:xfrm>
            <a:custGeom>
              <a:avLst/>
              <a:gdLst>
                <a:gd name="T0" fmla="*/ 13 w 17"/>
                <a:gd name="T1" fmla="*/ 0 h 17"/>
                <a:gd name="T2" fmla="*/ 10 w 17"/>
                <a:gd name="T3" fmla="*/ 1 h 17"/>
                <a:gd name="T4" fmla="*/ 2 w 17"/>
                <a:gd name="T5" fmla="*/ 10 h 17"/>
                <a:gd name="T6" fmla="*/ 1 w 17"/>
                <a:gd name="T7" fmla="*/ 16 h 17"/>
                <a:gd name="T8" fmla="*/ 4 w 17"/>
                <a:gd name="T9" fmla="*/ 17 h 17"/>
                <a:gd name="T10" fmla="*/ 8 w 17"/>
                <a:gd name="T11" fmla="*/ 16 h 17"/>
                <a:gd name="T12" fmla="*/ 11 w 17"/>
                <a:gd name="T13" fmla="*/ 11 h 17"/>
                <a:gd name="T14" fmla="*/ 12 w 17"/>
                <a:gd name="T15" fmla="*/ 10 h 17"/>
                <a:gd name="T16" fmla="*/ 12 w 17"/>
                <a:gd name="T17" fmla="*/ 10 h 17"/>
                <a:gd name="T18" fmla="*/ 17 w 17"/>
                <a:gd name="T19" fmla="*/ 4 h 17"/>
                <a:gd name="T20" fmla="*/ 13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chemeClr val="bg1">
                <a:lumMod val="75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Freeform 23">
              <a:extLst>
                <a:ext uri="{FF2B5EF4-FFF2-40B4-BE49-F238E27FC236}">
                  <a16:creationId xmlns:a16="http://schemas.microsoft.com/office/drawing/2014/main" id="{915EA29B-EAA0-BA41-8679-107E7FF8C883}"/>
                </a:ext>
              </a:extLst>
            </p:cNvPr>
            <p:cNvSpPr>
              <a:spLocks/>
            </p:cNvSpPr>
            <p:nvPr/>
          </p:nvSpPr>
          <p:spPr bwMode="auto">
            <a:xfrm rot="21089627">
              <a:off x="8758126" y="3345979"/>
              <a:ext cx="31026" cy="23766"/>
            </a:xfrm>
            <a:custGeom>
              <a:avLst/>
              <a:gdLst>
                <a:gd name="T0" fmla="*/ 12 w 13"/>
                <a:gd name="T1" fmla="*/ 2 h 11"/>
                <a:gd name="T2" fmla="*/ 7 w 13"/>
                <a:gd name="T3" fmla="*/ 0 h 11"/>
                <a:gd name="T4" fmla="*/ 0 w 13"/>
                <a:gd name="T5" fmla="*/ 4 h 11"/>
                <a:gd name="T6" fmla="*/ 1 w 13"/>
                <a:gd name="T7" fmla="*/ 9 h 11"/>
                <a:gd name="T8" fmla="*/ 6 w 13"/>
                <a:gd name="T9" fmla="*/ 11 h 11"/>
                <a:gd name="T10" fmla="*/ 6 w 13"/>
                <a:gd name="T11" fmla="*/ 11 h 11"/>
                <a:gd name="T12" fmla="*/ 13 w 13"/>
                <a:gd name="T13" fmla="*/ 5 h 11"/>
                <a:gd name="T14" fmla="*/ 12 w 13"/>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chemeClr val="bg1">
                <a:lumMod val="75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Freeform 24">
              <a:extLst>
                <a:ext uri="{FF2B5EF4-FFF2-40B4-BE49-F238E27FC236}">
                  <a16:creationId xmlns:a16="http://schemas.microsoft.com/office/drawing/2014/main" id="{BC266476-284F-974E-A4D5-961609349611}"/>
                </a:ext>
              </a:extLst>
            </p:cNvPr>
            <p:cNvSpPr>
              <a:spLocks/>
            </p:cNvSpPr>
            <p:nvPr/>
          </p:nvSpPr>
          <p:spPr bwMode="auto">
            <a:xfrm rot="21089627">
              <a:off x="8574500" y="3581455"/>
              <a:ext cx="38327" cy="39336"/>
            </a:xfrm>
            <a:custGeom>
              <a:avLst/>
              <a:gdLst>
                <a:gd name="T0" fmla="*/ 14 w 16"/>
                <a:gd name="T1" fmla="*/ 3 h 18"/>
                <a:gd name="T2" fmla="*/ 10 w 16"/>
                <a:gd name="T3" fmla="*/ 0 h 18"/>
                <a:gd name="T4" fmla="*/ 7 w 16"/>
                <a:gd name="T5" fmla="*/ 1 h 18"/>
                <a:gd name="T6" fmla="*/ 1 w 16"/>
                <a:gd name="T7" fmla="*/ 10 h 18"/>
                <a:gd name="T8" fmla="*/ 2 w 16"/>
                <a:gd name="T9" fmla="*/ 16 h 18"/>
                <a:gd name="T10" fmla="*/ 6 w 16"/>
                <a:gd name="T11" fmla="*/ 18 h 18"/>
                <a:gd name="T12" fmla="*/ 9 w 16"/>
                <a:gd name="T13" fmla="*/ 16 h 18"/>
                <a:gd name="T14" fmla="*/ 15 w 16"/>
                <a:gd name="T15" fmla="*/ 9 h 18"/>
                <a:gd name="T16" fmla="*/ 14 w 16"/>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Freeform 25">
              <a:extLst>
                <a:ext uri="{FF2B5EF4-FFF2-40B4-BE49-F238E27FC236}">
                  <a16:creationId xmlns:a16="http://schemas.microsoft.com/office/drawing/2014/main" id="{A1A0B919-03E7-3245-84B2-3A512E237BAB}"/>
                </a:ext>
              </a:extLst>
            </p:cNvPr>
            <p:cNvSpPr>
              <a:spLocks/>
            </p:cNvSpPr>
            <p:nvPr/>
          </p:nvSpPr>
          <p:spPr bwMode="auto">
            <a:xfrm rot="21089627">
              <a:off x="7074697" y="3269350"/>
              <a:ext cx="24639" cy="25405"/>
            </a:xfrm>
            <a:custGeom>
              <a:avLst/>
              <a:gdLst>
                <a:gd name="T0" fmla="*/ 6 w 10"/>
                <a:gd name="T1" fmla="*/ 0 h 12"/>
                <a:gd name="T2" fmla="*/ 5 w 10"/>
                <a:gd name="T3" fmla="*/ 0 h 12"/>
                <a:gd name="T4" fmla="*/ 2 w 10"/>
                <a:gd name="T5" fmla="*/ 2 h 12"/>
                <a:gd name="T6" fmla="*/ 1 w 10"/>
                <a:gd name="T7" fmla="*/ 9 h 12"/>
                <a:gd name="T8" fmla="*/ 1 w 10"/>
                <a:gd name="T9" fmla="*/ 11 h 12"/>
                <a:gd name="T10" fmla="*/ 3 w 10"/>
                <a:gd name="T11" fmla="*/ 11 h 12"/>
                <a:gd name="T12" fmla="*/ 5 w 10"/>
                <a:gd name="T13" fmla="*/ 12 h 12"/>
                <a:gd name="T14" fmla="*/ 10 w 10"/>
                <a:gd name="T15" fmla="*/ 6 h 12"/>
                <a:gd name="T16" fmla="*/ 6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solidFill>
              <a:schemeClr val="bg1">
                <a:lumMod val="75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Freeform 26">
              <a:extLst>
                <a:ext uri="{FF2B5EF4-FFF2-40B4-BE49-F238E27FC236}">
                  <a16:creationId xmlns:a16="http://schemas.microsoft.com/office/drawing/2014/main" id="{E1149BD5-E32D-5B44-84ED-1C0CC8F52A3B}"/>
                </a:ext>
              </a:extLst>
            </p:cNvPr>
            <p:cNvSpPr>
              <a:spLocks/>
            </p:cNvSpPr>
            <p:nvPr/>
          </p:nvSpPr>
          <p:spPr bwMode="auto">
            <a:xfrm rot="21089627">
              <a:off x="7181370" y="3486742"/>
              <a:ext cx="92166" cy="80313"/>
            </a:xfrm>
            <a:custGeom>
              <a:avLst/>
              <a:gdLst>
                <a:gd name="T0" fmla="*/ 37 w 38"/>
                <a:gd name="T1" fmla="*/ 11 h 37"/>
                <a:gd name="T2" fmla="*/ 37 w 38"/>
                <a:gd name="T3" fmla="*/ 10 h 37"/>
                <a:gd name="T4" fmla="*/ 37 w 38"/>
                <a:gd name="T5" fmla="*/ 9 h 37"/>
                <a:gd name="T6" fmla="*/ 36 w 38"/>
                <a:gd name="T7" fmla="*/ 5 h 37"/>
                <a:gd name="T8" fmla="*/ 33 w 38"/>
                <a:gd name="T9" fmla="*/ 3 h 37"/>
                <a:gd name="T10" fmla="*/ 30 w 38"/>
                <a:gd name="T11" fmla="*/ 5 h 37"/>
                <a:gd name="T12" fmla="*/ 29 w 38"/>
                <a:gd name="T13" fmla="*/ 5 h 37"/>
                <a:gd name="T14" fmla="*/ 28 w 38"/>
                <a:gd name="T15" fmla="*/ 5 h 37"/>
                <a:gd name="T16" fmla="*/ 26 w 38"/>
                <a:gd name="T17" fmla="*/ 2 h 37"/>
                <a:gd name="T18" fmla="*/ 23 w 38"/>
                <a:gd name="T19" fmla="*/ 0 h 37"/>
                <a:gd name="T20" fmla="*/ 18 w 38"/>
                <a:gd name="T21" fmla="*/ 6 h 37"/>
                <a:gd name="T22" fmla="*/ 17 w 38"/>
                <a:gd name="T23" fmla="*/ 7 h 37"/>
                <a:gd name="T24" fmla="*/ 16 w 38"/>
                <a:gd name="T25" fmla="*/ 9 h 37"/>
                <a:gd name="T26" fmla="*/ 15 w 38"/>
                <a:gd name="T27" fmla="*/ 8 h 37"/>
                <a:gd name="T28" fmla="*/ 11 w 38"/>
                <a:gd name="T29" fmla="*/ 7 h 37"/>
                <a:gd name="T30" fmla="*/ 9 w 38"/>
                <a:gd name="T31" fmla="*/ 7 h 37"/>
                <a:gd name="T32" fmla="*/ 6 w 38"/>
                <a:gd name="T33" fmla="*/ 11 h 37"/>
                <a:gd name="T34" fmla="*/ 6 w 38"/>
                <a:gd name="T35" fmla="*/ 11 h 37"/>
                <a:gd name="T36" fmla="*/ 1 w 38"/>
                <a:gd name="T37" fmla="*/ 16 h 37"/>
                <a:gd name="T38" fmla="*/ 1 w 38"/>
                <a:gd name="T39" fmla="*/ 21 h 37"/>
                <a:gd name="T40" fmla="*/ 5 w 38"/>
                <a:gd name="T41" fmla="*/ 24 h 37"/>
                <a:gd name="T42" fmla="*/ 6 w 38"/>
                <a:gd name="T43" fmla="*/ 23 h 37"/>
                <a:gd name="T44" fmla="*/ 5 w 38"/>
                <a:gd name="T45" fmla="*/ 25 h 37"/>
                <a:gd name="T46" fmla="*/ 4 w 38"/>
                <a:gd name="T47" fmla="*/ 26 h 37"/>
                <a:gd name="T48" fmla="*/ 3 w 38"/>
                <a:gd name="T49" fmla="*/ 29 h 37"/>
                <a:gd name="T50" fmla="*/ 4 w 38"/>
                <a:gd name="T51" fmla="*/ 32 h 37"/>
                <a:gd name="T52" fmla="*/ 4 w 38"/>
                <a:gd name="T53" fmla="*/ 36 h 37"/>
                <a:gd name="T54" fmla="*/ 8 w 38"/>
                <a:gd name="T55" fmla="*/ 35 h 37"/>
                <a:gd name="T56" fmla="*/ 8 w 38"/>
                <a:gd name="T57" fmla="*/ 35 h 37"/>
                <a:gd name="T58" fmla="*/ 10 w 38"/>
                <a:gd name="T59" fmla="*/ 36 h 37"/>
                <a:gd name="T60" fmla="*/ 12 w 38"/>
                <a:gd name="T61" fmla="*/ 36 h 37"/>
                <a:gd name="T62" fmla="*/ 16 w 38"/>
                <a:gd name="T63" fmla="*/ 35 h 37"/>
                <a:gd name="T64" fmla="*/ 17 w 38"/>
                <a:gd name="T65" fmla="*/ 37 h 37"/>
                <a:gd name="T66" fmla="*/ 20 w 38"/>
                <a:gd name="T67" fmla="*/ 33 h 37"/>
                <a:gd name="T68" fmla="*/ 21 w 38"/>
                <a:gd name="T69" fmla="*/ 32 h 37"/>
                <a:gd name="T70" fmla="*/ 22 w 38"/>
                <a:gd name="T71" fmla="*/ 32 h 37"/>
                <a:gd name="T72" fmla="*/ 24 w 38"/>
                <a:gd name="T73" fmla="*/ 32 h 37"/>
                <a:gd name="T74" fmla="*/ 24 w 38"/>
                <a:gd name="T75" fmla="*/ 31 h 37"/>
                <a:gd name="T76" fmla="*/ 25 w 38"/>
                <a:gd name="T77" fmla="*/ 30 h 37"/>
                <a:gd name="T78" fmla="*/ 27 w 38"/>
                <a:gd name="T79" fmla="*/ 30 h 37"/>
                <a:gd name="T80" fmla="*/ 30 w 38"/>
                <a:gd name="T81" fmla="*/ 28 h 37"/>
                <a:gd name="T82" fmla="*/ 30 w 38"/>
                <a:gd name="T83" fmla="*/ 24 h 37"/>
                <a:gd name="T84" fmla="*/ 30 w 38"/>
                <a:gd name="T85" fmla="*/ 23 h 37"/>
                <a:gd name="T86" fmla="*/ 30 w 38"/>
                <a:gd name="T87" fmla="*/ 22 h 37"/>
                <a:gd name="T88" fmla="*/ 30 w 38"/>
                <a:gd name="T89" fmla="*/ 20 h 37"/>
                <a:gd name="T90" fmla="*/ 32 w 38"/>
                <a:gd name="T91" fmla="*/ 21 h 37"/>
                <a:gd name="T92" fmla="*/ 33 w 38"/>
                <a:gd name="T93" fmla="*/ 21 h 37"/>
                <a:gd name="T94" fmla="*/ 33 w 38"/>
                <a:gd name="T95" fmla="*/ 21 h 37"/>
                <a:gd name="T96" fmla="*/ 36 w 38"/>
                <a:gd name="T97" fmla="*/ 17 h 37"/>
                <a:gd name="T98" fmla="*/ 36 w 38"/>
                <a:gd name="T99" fmla="*/ 17 h 37"/>
                <a:gd name="T100" fmla="*/ 38 w 38"/>
                <a:gd name="T101" fmla="*/ 14 h 37"/>
                <a:gd name="T102" fmla="*/ 37 w 38"/>
                <a:gd name="T10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Freeform 27">
              <a:extLst>
                <a:ext uri="{FF2B5EF4-FFF2-40B4-BE49-F238E27FC236}">
                  <a16:creationId xmlns:a16="http://schemas.microsoft.com/office/drawing/2014/main" id="{BB5729E6-2402-664A-A1F8-5E4032CA5673}"/>
                </a:ext>
              </a:extLst>
            </p:cNvPr>
            <p:cNvSpPr>
              <a:spLocks/>
            </p:cNvSpPr>
            <p:nvPr/>
          </p:nvSpPr>
          <p:spPr bwMode="auto">
            <a:xfrm rot="21089627">
              <a:off x="7162717" y="3414796"/>
              <a:ext cx="21900" cy="19669"/>
            </a:xfrm>
            <a:custGeom>
              <a:avLst/>
              <a:gdLst>
                <a:gd name="T0" fmla="*/ 5 w 9"/>
                <a:gd name="T1" fmla="*/ 9 h 9"/>
                <a:gd name="T2" fmla="*/ 7 w 9"/>
                <a:gd name="T3" fmla="*/ 8 h 9"/>
                <a:gd name="T4" fmla="*/ 9 w 9"/>
                <a:gd name="T5" fmla="*/ 3 h 9"/>
                <a:gd name="T6" fmla="*/ 5 w 9"/>
                <a:gd name="T7" fmla="*/ 0 h 9"/>
                <a:gd name="T8" fmla="*/ 5 w 9"/>
                <a:gd name="T9" fmla="*/ 0 h 9"/>
                <a:gd name="T10" fmla="*/ 2 w 9"/>
                <a:gd name="T11" fmla="*/ 1 h 9"/>
                <a:gd name="T12" fmla="*/ 1 w 9"/>
                <a:gd name="T13" fmla="*/ 6 h 9"/>
                <a:gd name="T14" fmla="*/ 5 w 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solidFill>
              <a:schemeClr val="bg1">
                <a:lumMod val="75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Freeform 28">
              <a:extLst>
                <a:ext uri="{FF2B5EF4-FFF2-40B4-BE49-F238E27FC236}">
                  <a16:creationId xmlns:a16="http://schemas.microsoft.com/office/drawing/2014/main" id="{C41B125E-2CCC-4A48-831A-6154340E2D41}"/>
                </a:ext>
              </a:extLst>
            </p:cNvPr>
            <p:cNvSpPr>
              <a:spLocks/>
            </p:cNvSpPr>
            <p:nvPr/>
          </p:nvSpPr>
          <p:spPr bwMode="auto">
            <a:xfrm rot="21089627">
              <a:off x="7196729" y="3473660"/>
              <a:ext cx="20989" cy="22127"/>
            </a:xfrm>
            <a:custGeom>
              <a:avLst/>
              <a:gdLst>
                <a:gd name="T0" fmla="*/ 2 w 9"/>
                <a:gd name="T1" fmla="*/ 10 h 10"/>
                <a:gd name="T2" fmla="*/ 3 w 9"/>
                <a:gd name="T3" fmla="*/ 10 h 10"/>
                <a:gd name="T4" fmla="*/ 4 w 9"/>
                <a:gd name="T5" fmla="*/ 10 h 10"/>
                <a:gd name="T6" fmla="*/ 8 w 9"/>
                <a:gd name="T7" fmla="*/ 8 h 10"/>
                <a:gd name="T8" fmla="*/ 9 w 9"/>
                <a:gd name="T9" fmla="*/ 4 h 10"/>
                <a:gd name="T10" fmla="*/ 5 w 9"/>
                <a:gd name="T11" fmla="*/ 0 h 10"/>
                <a:gd name="T12" fmla="*/ 0 w 9"/>
                <a:gd name="T13" fmla="*/ 3 h 10"/>
                <a:gd name="T14" fmla="*/ 1 w 9"/>
                <a:gd name="T15" fmla="*/ 8 h 10"/>
                <a:gd name="T16" fmla="*/ 2 w 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Freeform 29">
              <a:extLst>
                <a:ext uri="{FF2B5EF4-FFF2-40B4-BE49-F238E27FC236}">
                  <a16:creationId xmlns:a16="http://schemas.microsoft.com/office/drawing/2014/main" id="{70BB0960-26D9-BD4F-B607-A3E8F28B322C}"/>
                </a:ext>
              </a:extLst>
            </p:cNvPr>
            <p:cNvSpPr>
              <a:spLocks/>
            </p:cNvSpPr>
            <p:nvPr/>
          </p:nvSpPr>
          <p:spPr bwMode="auto">
            <a:xfrm rot="21089627">
              <a:off x="7165299" y="3785600"/>
              <a:ext cx="92166" cy="49991"/>
            </a:xfrm>
            <a:custGeom>
              <a:avLst/>
              <a:gdLst>
                <a:gd name="T0" fmla="*/ 18 w 38"/>
                <a:gd name="T1" fmla="*/ 1 h 23"/>
                <a:gd name="T2" fmla="*/ 17 w 38"/>
                <a:gd name="T3" fmla="*/ 0 h 23"/>
                <a:gd name="T4" fmla="*/ 1 w 38"/>
                <a:gd name="T5" fmla="*/ 9 h 23"/>
                <a:gd name="T6" fmla="*/ 2 w 38"/>
                <a:gd name="T7" fmla="*/ 16 h 23"/>
                <a:gd name="T8" fmla="*/ 13 w 38"/>
                <a:gd name="T9" fmla="*/ 19 h 23"/>
                <a:gd name="T10" fmla="*/ 17 w 38"/>
                <a:gd name="T11" fmla="*/ 20 h 23"/>
                <a:gd name="T12" fmla="*/ 18 w 38"/>
                <a:gd name="T13" fmla="*/ 21 h 23"/>
                <a:gd name="T14" fmla="*/ 31 w 38"/>
                <a:gd name="T15" fmla="*/ 23 h 23"/>
                <a:gd name="T16" fmla="*/ 36 w 38"/>
                <a:gd name="T17" fmla="*/ 22 h 23"/>
                <a:gd name="T18" fmla="*/ 38 w 38"/>
                <a:gd name="T19" fmla="*/ 22 h 23"/>
                <a:gd name="T20" fmla="*/ 38 w 38"/>
                <a:gd name="T21" fmla="*/ 19 h 23"/>
                <a:gd name="T22" fmla="*/ 18 w 38"/>
                <a:gd name="T2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Freeform 50">
              <a:extLst>
                <a:ext uri="{FF2B5EF4-FFF2-40B4-BE49-F238E27FC236}">
                  <a16:creationId xmlns:a16="http://schemas.microsoft.com/office/drawing/2014/main" id="{2AB3257E-A7AF-6246-9AD3-CBC87047F469}"/>
                </a:ext>
              </a:extLst>
            </p:cNvPr>
            <p:cNvSpPr>
              <a:spLocks/>
            </p:cNvSpPr>
            <p:nvPr/>
          </p:nvSpPr>
          <p:spPr bwMode="auto">
            <a:xfrm rot="21089627">
              <a:off x="4686438" y="3985653"/>
              <a:ext cx="14600" cy="26225"/>
            </a:xfrm>
            <a:custGeom>
              <a:avLst/>
              <a:gdLst>
                <a:gd name="T0" fmla="*/ 4 w 6"/>
                <a:gd name="T1" fmla="*/ 5 h 12"/>
                <a:gd name="T2" fmla="*/ 3 w 6"/>
                <a:gd name="T3" fmla="*/ 2 h 12"/>
                <a:gd name="T4" fmla="*/ 1 w 6"/>
                <a:gd name="T5" fmla="*/ 5 h 12"/>
                <a:gd name="T6" fmla="*/ 2 w 6"/>
                <a:gd name="T7" fmla="*/ 7 h 12"/>
                <a:gd name="T8" fmla="*/ 5 w 6"/>
                <a:gd name="T9" fmla="*/ 11 h 12"/>
                <a:gd name="T10" fmla="*/ 5 w 6"/>
                <a:gd name="T11" fmla="*/ 6 h 12"/>
                <a:gd name="T12" fmla="*/ 4 w 6"/>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chemeClr val="tx1"/>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Freeform 51">
              <a:extLst>
                <a:ext uri="{FF2B5EF4-FFF2-40B4-BE49-F238E27FC236}">
                  <a16:creationId xmlns:a16="http://schemas.microsoft.com/office/drawing/2014/main" id="{D1180F14-2C33-E646-821D-B1AB58CA5411}"/>
                </a:ext>
              </a:extLst>
            </p:cNvPr>
            <p:cNvSpPr>
              <a:spLocks/>
            </p:cNvSpPr>
            <p:nvPr/>
          </p:nvSpPr>
          <p:spPr bwMode="auto">
            <a:xfrm rot="21089627">
              <a:off x="5059658" y="3214746"/>
              <a:ext cx="718166" cy="1047357"/>
            </a:xfrm>
            <a:custGeom>
              <a:avLst/>
              <a:gdLst>
                <a:gd name="T0" fmla="*/ 267 w 296"/>
                <a:gd name="T1" fmla="*/ 110 h 481"/>
                <a:gd name="T2" fmla="*/ 272 w 296"/>
                <a:gd name="T3" fmla="*/ 108 h 481"/>
                <a:gd name="T4" fmla="*/ 278 w 296"/>
                <a:gd name="T5" fmla="*/ 106 h 481"/>
                <a:gd name="T6" fmla="*/ 285 w 296"/>
                <a:gd name="T7" fmla="*/ 104 h 481"/>
                <a:gd name="T8" fmla="*/ 287 w 296"/>
                <a:gd name="T9" fmla="*/ 103 h 481"/>
                <a:gd name="T10" fmla="*/ 296 w 296"/>
                <a:gd name="T11" fmla="*/ 76 h 481"/>
                <a:gd name="T12" fmla="*/ 293 w 296"/>
                <a:gd name="T13" fmla="*/ 75 h 481"/>
                <a:gd name="T14" fmla="*/ 120 w 296"/>
                <a:gd name="T15" fmla="*/ 1 h 481"/>
                <a:gd name="T16" fmla="*/ 117 w 296"/>
                <a:gd name="T17" fmla="*/ 0 h 481"/>
                <a:gd name="T18" fmla="*/ 116 w 296"/>
                <a:gd name="T19" fmla="*/ 3 h 481"/>
                <a:gd name="T20" fmla="*/ 99 w 296"/>
                <a:gd name="T21" fmla="*/ 37 h 481"/>
                <a:gd name="T22" fmla="*/ 97 w 296"/>
                <a:gd name="T23" fmla="*/ 40 h 481"/>
                <a:gd name="T24" fmla="*/ 83 w 296"/>
                <a:gd name="T25" fmla="*/ 69 h 481"/>
                <a:gd name="T26" fmla="*/ 62 w 296"/>
                <a:gd name="T27" fmla="*/ 110 h 481"/>
                <a:gd name="T28" fmla="*/ 24 w 296"/>
                <a:gd name="T29" fmla="*/ 184 h 481"/>
                <a:gd name="T30" fmla="*/ 20 w 296"/>
                <a:gd name="T31" fmla="*/ 191 h 481"/>
                <a:gd name="T32" fmla="*/ 5 w 296"/>
                <a:gd name="T33" fmla="*/ 235 h 481"/>
                <a:gd name="T34" fmla="*/ 10 w 296"/>
                <a:gd name="T35" fmla="*/ 239 h 481"/>
                <a:gd name="T36" fmla="*/ 14 w 296"/>
                <a:gd name="T37" fmla="*/ 241 h 481"/>
                <a:gd name="T38" fmla="*/ 22 w 296"/>
                <a:gd name="T39" fmla="*/ 263 h 481"/>
                <a:gd name="T40" fmla="*/ 23 w 296"/>
                <a:gd name="T41" fmla="*/ 266 h 481"/>
                <a:gd name="T42" fmla="*/ 23 w 296"/>
                <a:gd name="T43" fmla="*/ 272 h 481"/>
                <a:gd name="T44" fmla="*/ 23 w 296"/>
                <a:gd name="T45" fmla="*/ 280 h 481"/>
                <a:gd name="T46" fmla="*/ 25 w 296"/>
                <a:gd name="T47" fmla="*/ 284 h 481"/>
                <a:gd name="T48" fmla="*/ 29 w 296"/>
                <a:gd name="T49" fmla="*/ 287 h 481"/>
                <a:gd name="T50" fmla="*/ 29 w 296"/>
                <a:gd name="T51" fmla="*/ 285 h 481"/>
                <a:gd name="T52" fmla="*/ 33 w 296"/>
                <a:gd name="T53" fmla="*/ 287 h 481"/>
                <a:gd name="T54" fmla="*/ 38 w 296"/>
                <a:gd name="T55" fmla="*/ 310 h 481"/>
                <a:gd name="T56" fmla="*/ 38 w 296"/>
                <a:gd name="T57" fmla="*/ 312 h 481"/>
                <a:gd name="T58" fmla="*/ 42 w 296"/>
                <a:gd name="T59" fmla="*/ 325 h 481"/>
                <a:gd name="T60" fmla="*/ 47 w 296"/>
                <a:gd name="T61" fmla="*/ 333 h 481"/>
                <a:gd name="T62" fmla="*/ 53 w 296"/>
                <a:gd name="T63" fmla="*/ 353 h 481"/>
                <a:gd name="T64" fmla="*/ 54 w 296"/>
                <a:gd name="T65" fmla="*/ 358 h 481"/>
                <a:gd name="T66" fmla="*/ 60 w 296"/>
                <a:gd name="T67" fmla="*/ 372 h 481"/>
                <a:gd name="T68" fmla="*/ 65 w 296"/>
                <a:gd name="T69" fmla="*/ 380 h 481"/>
                <a:gd name="T70" fmla="*/ 62 w 296"/>
                <a:gd name="T71" fmla="*/ 405 h 481"/>
                <a:gd name="T72" fmla="*/ 61 w 296"/>
                <a:gd name="T73" fmla="*/ 411 h 481"/>
                <a:gd name="T74" fmla="*/ 57 w 296"/>
                <a:gd name="T75" fmla="*/ 437 h 481"/>
                <a:gd name="T76" fmla="*/ 60 w 296"/>
                <a:gd name="T77" fmla="*/ 444 h 481"/>
                <a:gd name="T78" fmla="*/ 60 w 296"/>
                <a:gd name="T79" fmla="*/ 445 h 481"/>
                <a:gd name="T80" fmla="*/ 61 w 296"/>
                <a:gd name="T81" fmla="*/ 446 h 481"/>
                <a:gd name="T82" fmla="*/ 62 w 296"/>
                <a:gd name="T83" fmla="*/ 447 h 481"/>
                <a:gd name="T84" fmla="*/ 156 w 296"/>
                <a:gd name="T85" fmla="*/ 480 h 481"/>
                <a:gd name="T86" fmla="*/ 159 w 296"/>
                <a:gd name="T87" fmla="*/ 481 h 481"/>
                <a:gd name="T88" fmla="*/ 286 w 296"/>
                <a:gd name="T89" fmla="*/ 106 h 481"/>
                <a:gd name="T90" fmla="*/ 280 w 296"/>
                <a:gd name="T91" fmla="*/ 109 h 481"/>
                <a:gd name="T92" fmla="*/ 276 w 296"/>
                <a:gd name="T93" fmla="*/ 110 h 481"/>
                <a:gd name="T94" fmla="*/ 272 w 296"/>
                <a:gd name="T95" fmla="*/ 113 h 481"/>
                <a:gd name="T96" fmla="*/ 263 w 296"/>
                <a:gd name="T97" fmla="*/ 119 h 481"/>
                <a:gd name="T98" fmla="*/ 261 w 296"/>
                <a:gd name="T99" fmla="*/ 116 h 481"/>
                <a:gd name="T100" fmla="*/ 267 w 296"/>
                <a:gd name="T101" fmla="*/ 1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rgbClr val="55B3E5"/>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Freeform 53">
              <a:extLst>
                <a:ext uri="{FF2B5EF4-FFF2-40B4-BE49-F238E27FC236}">
                  <a16:creationId xmlns:a16="http://schemas.microsoft.com/office/drawing/2014/main" id="{0D76D363-E9BE-AA45-A954-E8FF511CC744}"/>
                </a:ext>
              </a:extLst>
            </p:cNvPr>
            <p:cNvSpPr>
              <a:spLocks noEditPoints="1"/>
            </p:cNvSpPr>
            <p:nvPr/>
          </p:nvSpPr>
          <p:spPr bwMode="auto">
            <a:xfrm rot="21089627">
              <a:off x="5463315" y="3313429"/>
              <a:ext cx="688052" cy="1006381"/>
            </a:xfrm>
            <a:custGeom>
              <a:avLst/>
              <a:gdLst>
                <a:gd name="T0" fmla="*/ 281 w 284"/>
                <a:gd name="T1" fmla="*/ 36 h 462"/>
                <a:gd name="T2" fmla="*/ 140 w 284"/>
                <a:gd name="T3" fmla="*/ 1 h 462"/>
                <a:gd name="T4" fmla="*/ 137 w 284"/>
                <a:gd name="T5" fmla="*/ 0 h 462"/>
                <a:gd name="T6" fmla="*/ 128 w 284"/>
                <a:gd name="T7" fmla="*/ 27 h 462"/>
                <a:gd name="T8" fmla="*/ 136 w 284"/>
                <a:gd name="T9" fmla="*/ 21 h 462"/>
                <a:gd name="T10" fmla="*/ 140 w 284"/>
                <a:gd name="T11" fmla="*/ 19 h 462"/>
                <a:gd name="T12" fmla="*/ 141 w 284"/>
                <a:gd name="T13" fmla="*/ 19 h 462"/>
                <a:gd name="T14" fmla="*/ 145 w 284"/>
                <a:gd name="T15" fmla="*/ 24 h 462"/>
                <a:gd name="T16" fmla="*/ 152 w 284"/>
                <a:gd name="T17" fmla="*/ 31 h 462"/>
                <a:gd name="T18" fmla="*/ 158 w 284"/>
                <a:gd name="T19" fmla="*/ 32 h 462"/>
                <a:gd name="T20" fmla="*/ 166 w 284"/>
                <a:gd name="T21" fmla="*/ 34 h 462"/>
                <a:gd name="T22" fmla="*/ 165 w 284"/>
                <a:gd name="T23" fmla="*/ 34 h 462"/>
                <a:gd name="T24" fmla="*/ 158 w 284"/>
                <a:gd name="T25" fmla="*/ 36 h 462"/>
                <a:gd name="T26" fmla="*/ 155 w 284"/>
                <a:gd name="T27" fmla="*/ 36 h 462"/>
                <a:gd name="T28" fmla="*/ 145 w 284"/>
                <a:gd name="T29" fmla="*/ 34 h 462"/>
                <a:gd name="T30" fmla="*/ 130 w 284"/>
                <a:gd name="T31" fmla="*/ 31 h 462"/>
                <a:gd name="T32" fmla="*/ 129 w 284"/>
                <a:gd name="T33" fmla="*/ 31 h 462"/>
                <a:gd name="T34" fmla="*/ 127 w 284"/>
                <a:gd name="T35" fmla="*/ 31 h 462"/>
                <a:gd name="T36" fmla="*/ 0 w 284"/>
                <a:gd name="T37" fmla="*/ 405 h 462"/>
                <a:gd name="T38" fmla="*/ 3 w 284"/>
                <a:gd name="T39" fmla="*/ 406 h 462"/>
                <a:gd name="T40" fmla="*/ 127 w 284"/>
                <a:gd name="T41" fmla="*/ 442 h 462"/>
                <a:gd name="T42" fmla="*/ 177 w 284"/>
                <a:gd name="T43" fmla="*/ 454 h 462"/>
                <a:gd name="T44" fmla="*/ 184 w 284"/>
                <a:gd name="T45" fmla="*/ 455 h 462"/>
                <a:gd name="T46" fmla="*/ 217 w 284"/>
                <a:gd name="T47" fmla="*/ 461 h 462"/>
                <a:gd name="T48" fmla="*/ 220 w 284"/>
                <a:gd name="T49" fmla="*/ 462 h 462"/>
                <a:gd name="T50" fmla="*/ 221 w 284"/>
                <a:gd name="T51" fmla="*/ 459 h 462"/>
                <a:gd name="T52" fmla="*/ 267 w 284"/>
                <a:gd name="T53" fmla="*/ 144 h 462"/>
                <a:gd name="T54" fmla="*/ 261 w 284"/>
                <a:gd name="T55" fmla="*/ 143 h 462"/>
                <a:gd name="T56" fmla="*/ 261 w 284"/>
                <a:gd name="T57" fmla="*/ 145 h 462"/>
                <a:gd name="T58" fmla="*/ 257 w 284"/>
                <a:gd name="T59" fmla="*/ 150 h 462"/>
                <a:gd name="T60" fmla="*/ 255 w 284"/>
                <a:gd name="T61" fmla="*/ 151 h 462"/>
                <a:gd name="T62" fmla="*/ 253 w 284"/>
                <a:gd name="T63" fmla="*/ 154 h 462"/>
                <a:gd name="T64" fmla="*/ 253 w 284"/>
                <a:gd name="T65" fmla="*/ 148 h 462"/>
                <a:gd name="T66" fmla="*/ 252 w 284"/>
                <a:gd name="T67" fmla="*/ 145 h 462"/>
                <a:gd name="T68" fmla="*/ 252 w 284"/>
                <a:gd name="T69" fmla="*/ 144 h 462"/>
                <a:gd name="T70" fmla="*/ 251 w 284"/>
                <a:gd name="T71" fmla="*/ 143 h 462"/>
                <a:gd name="T72" fmla="*/ 251 w 284"/>
                <a:gd name="T73" fmla="*/ 142 h 462"/>
                <a:gd name="T74" fmla="*/ 251 w 284"/>
                <a:gd name="T75" fmla="*/ 140 h 462"/>
                <a:gd name="T76" fmla="*/ 250 w 284"/>
                <a:gd name="T77" fmla="*/ 136 h 462"/>
                <a:gd name="T78" fmla="*/ 249 w 284"/>
                <a:gd name="T79" fmla="*/ 135 h 462"/>
                <a:gd name="T80" fmla="*/ 257 w 284"/>
                <a:gd name="T81" fmla="*/ 125 h 462"/>
                <a:gd name="T82" fmla="*/ 258 w 284"/>
                <a:gd name="T83" fmla="*/ 123 h 462"/>
                <a:gd name="T84" fmla="*/ 260 w 284"/>
                <a:gd name="T85" fmla="*/ 121 h 462"/>
                <a:gd name="T86" fmla="*/ 269 w 284"/>
                <a:gd name="T87" fmla="*/ 114 h 462"/>
                <a:gd name="T88" fmla="*/ 272 w 284"/>
                <a:gd name="T89" fmla="*/ 113 h 462"/>
                <a:gd name="T90" fmla="*/ 272 w 284"/>
                <a:gd name="T91" fmla="*/ 111 h 462"/>
                <a:gd name="T92" fmla="*/ 284 w 284"/>
                <a:gd name="T93" fmla="*/ 39 h 462"/>
                <a:gd name="T94" fmla="*/ 284 w 284"/>
                <a:gd name="T95" fmla="*/ 36 h 462"/>
                <a:gd name="T96" fmla="*/ 281 w 284"/>
                <a:gd name="T97" fmla="*/ 36 h 462"/>
                <a:gd name="T98" fmla="*/ 233 w 284"/>
                <a:gd name="T99" fmla="*/ 166 h 462"/>
                <a:gd name="T100" fmla="*/ 237 w 284"/>
                <a:gd name="T101" fmla="*/ 160 h 462"/>
                <a:gd name="T102" fmla="*/ 239 w 284"/>
                <a:gd name="T103" fmla="*/ 164 h 462"/>
                <a:gd name="T104" fmla="*/ 238 w 284"/>
                <a:gd name="T105" fmla="*/ 165 h 462"/>
                <a:gd name="T106" fmla="*/ 233 w 284"/>
                <a:gd name="T107" fmla="*/ 167 h 462"/>
                <a:gd name="T108" fmla="*/ 233 w 284"/>
                <a:gd name="T109" fmla="*/ 167 h 462"/>
                <a:gd name="T110" fmla="*/ 233 w 284"/>
                <a:gd name="T111" fmla="*/ 16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Freeform 54">
              <a:extLst>
                <a:ext uri="{FF2B5EF4-FFF2-40B4-BE49-F238E27FC236}">
                  <a16:creationId xmlns:a16="http://schemas.microsoft.com/office/drawing/2014/main" id="{BE82E8D5-E7E5-1B4D-99AB-9BF1E2E32D52}"/>
                </a:ext>
              </a:extLst>
            </p:cNvPr>
            <p:cNvSpPr>
              <a:spLocks noEditPoints="1"/>
            </p:cNvSpPr>
            <p:nvPr/>
          </p:nvSpPr>
          <p:spPr bwMode="auto">
            <a:xfrm rot="21089627">
              <a:off x="4466293" y="2815689"/>
              <a:ext cx="841359" cy="1445647"/>
            </a:xfrm>
            <a:custGeom>
              <a:avLst/>
              <a:gdLst>
                <a:gd name="T0" fmla="*/ 281 w 347"/>
                <a:gd name="T1" fmla="*/ 180 h 664"/>
                <a:gd name="T2" fmla="*/ 48 w 347"/>
                <a:gd name="T3" fmla="*/ 37 h 664"/>
                <a:gd name="T4" fmla="*/ 56 w 347"/>
                <a:gd name="T5" fmla="*/ 60 h 664"/>
                <a:gd name="T6" fmla="*/ 94 w 347"/>
                <a:gd name="T7" fmla="*/ 61 h 664"/>
                <a:gd name="T8" fmla="*/ 90 w 347"/>
                <a:gd name="T9" fmla="*/ 86 h 664"/>
                <a:gd name="T10" fmla="*/ 83 w 347"/>
                <a:gd name="T11" fmla="*/ 161 h 664"/>
                <a:gd name="T12" fmla="*/ 76 w 347"/>
                <a:gd name="T13" fmla="*/ 193 h 664"/>
                <a:gd name="T14" fmla="*/ 79 w 347"/>
                <a:gd name="T15" fmla="*/ 207 h 664"/>
                <a:gd name="T16" fmla="*/ 91 w 347"/>
                <a:gd name="T17" fmla="*/ 235 h 664"/>
                <a:gd name="T18" fmla="*/ 77 w 347"/>
                <a:gd name="T19" fmla="*/ 268 h 664"/>
                <a:gd name="T20" fmla="*/ 63 w 347"/>
                <a:gd name="T21" fmla="*/ 276 h 664"/>
                <a:gd name="T22" fmla="*/ 56 w 347"/>
                <a:gd name="T23" fmla="*/ 282 h 664"/>
                <a:gd name="T24" fmla="*/ 40 w 347"/>
                <a:gd name="T25" fmla="*/ 293 h 664"/>
                <a:gd name="T26" fmla="*/ 31 w 347"/>
                <a:gd name="T27" fmla="*/ 295 h 664"/>
                <a:gd name="T28" fmla="*/ 36 w 347"/>
                <a:gd name="T29" fmla="*/ 311 h 664"/>
                <a:gd name="T30" fmla="*/ 28 w 347"/>
                <a:gd name="T31" fmla="*/ 327 h 664"/>
                <a:gd name="T32" fmla="*/ 40 w 347"/>
                <a:gd name="T33" fmla="*/ 337 h 664"/>
                <a:gd name="T34" fmla="*/ 60 w 347"/>
                <a:gd name="T35" fmla="*/ 330 h 664"/>
                <a:gd name="T36" fmla="*/ 52 w 347"/>
                <a:gd name="T37" fmla="*/ 338 h 664"/>
                <a:gd name="T38" fmla="*/ 31 w 347"/>
                <a:gd name="T39" fmla="*/ 352 h 664"/>
                <a:gd name="T40" fmla="*/ 39 w 347"/>
                <a:gd name="T41" fmla="*/ 365 h 664"/>
                <a:gd name="T42" fmla="*/ 46 w 347"/>
                <a:gd name="T43" fmla="*/ 369 h 664"/>
                <a:gd name="T44" fmla="*/ 45 w 347"/>
                <a:gd name="T45" fmla="*/ 382 h 664"/>
                <a:gd name="T46" fmla="*/ 41 w 347"/>
                <a:gd name="T47" fmla="*/ 390 h 664"/>
                <a:gd name="T48" fmla="*/ 26 w 347"/>
                <a:gd name="T49" fmla="*/ 405 h 664"/>
                <a:gd name="T50" fmla="*/ 34 w 347"/>
                <a:gd name="T51" fmla="*/ 418 h 664"/>
                <a:gd name="T52" fmla="*/ 26 w 347"/>
                <a:gd name="T53" fmla="*/ 433 h 664"/>
                <a:gd name="T54" fmla="*/ 38 w 347"/>
                <a:gd name="T55" fmla="*/ 450 h 664"/>
                <a:gd name="T56" fmla="*/ 33 w 347"/>
                <a:gd name="T57" fmla="*/ 454 h 664"/>
                <a:gd name="T58" fmla="*/ 9 w 347"/>
                <a:gd name="T59" fmla="*/ 427 h 664"/>
                <a:gd name="T60" fmla="*/ 6 w 347"/>
                <a:gd name="T61" fmla="*/ 448 h 664"/>
                <a:gd name="T62" fmla="*/ 8 w 347"/>
                <a:gd name="T63" fmla="*/ 465 h 664"/>
                <a:gd name="T64" fmla="*/ 10 w 347"/>
                <a:gd name="T65" fmla="*/ 479 h 664"/>
                <a:gd name="T66" fmla="*/ 14 w 347"/>
                <a:gd name="T67" fmla="*/ 494 h 664"/>
                <a:gd name="T68" fmla="*/ 26 w 347"/>
                <a:gd name="T69" fmla="*/ 516 h 664"/>
                <a:gd name="T70" fmla="*/ 30 w 347"/>
                <a:gd name="T71" fmla="*/ 536 h 664"/>
                <a:gd name="T72" fmla="*/ 33 w 347"/>
                <a:gd name="T73" fmla="*/ 539 h 664"/>
                <a:gd name="T74" fmla="*/ 46 w 347"/>
                <a:gd name="T75" fmla="*/ 575 h 664"/>
                <a:gd name="T76" fmla="*/ 70 w 347"/>
                <a:gd name="T77" fmla="*/ 560 h 664"/>
                <a:gd name="T78" fmla="*/ 59 w 347"/>
                <a:gd name="T79" fmla="*/ 486 h 664"/>
                <a:gd name="T80" fmla="*/ 64 w 347"/>
                <a:gd name="T81" fmla="*/ 487 h 664"/>
                <a:gd name="T82" fmla="*/ 59 w 347"/>
                <a:gd name="T83" fmla="*/ 502 h 664"/>
                <a:gd name="T84" fmla="*/ 62 w 347"/>
                <a:gd name="T85" fmla="*/ 512 h 664"/>
                <a:gd name="T86" fmla="*/ 70 w 347"/>
                <a:gd name="T87" fmla="*/ 534 h 664"/>
                <a:gd name="T88" fmla="*/ 83 w 347"/>
                <a:gd name="T89" fmla="*/ 545 h 664"/>
                <a:gd name="T90" fmla="*/ 284 w 347"/>
                <a:gd name="T91" fmla="*/ 662 h 664"/>
                <a:gd name="T92" fmla="*/ 295 w 347"/>
                <a:gd name="T93" fmla="*/ 599 h 664"/>
                <a:gd name="T94" fmla="*/ 268 w 347"/>
                <a:gd name="T95" fmla="*/ 530 h 664"/>
                <a:gd name="T96" fmla="*/ 252 w 347"/>
                <a:gd name="T97" fmla="*/ 484 h 664"/>
                <a:gd name="T98" fmla="*/ 254 w 347"/>
                <a:gd name="T99" fmla="*/ 402 h 664"/>
                <a:gd name="T100" fmla="*/ 346 w 347"/>
                <a:gd name="T101" fmla="*/ 220 h 664"/>
                <a:gd name="T102" fmla="*/ 70 w 347"/>
                <a:gd name="T103" fmla="*/ 500 h 664"/>
                <a:gd name="T104" fmla="*/ 47 w 347"/>
                <a:gd name="T105" fmla="*/ 465 h 664"/>
                <a:gd name="T106" fmla="*/ 45 w 347"/>
                <a:gd name="T107" fmla="*/ 46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Freeform 55">
              <a:extLst>
                <a:ext uri="{FF2B5EF4-FFF2-40B4-BE49-F238E27FC236}">
                  <a16:creationId xmlns:a16="http://schemas.microsoft.com/office/drawing/2014/main" id="{397B492B-1C82-5B46-87FC-43E91E5DBA2E}"/>
                </a:ext>
              </a:extLst>
            </p:cNvPr>
            <p:cNvSpPr>
              <a:spLocks/>
            </p:cNvSpPr>
            <p:nvPr/>
          </p:nvSpPr>
          <p:spPr bwMode="auto">
            <a:xfrm rot="21089627">
              <a:off x="4401667" y="3438320"/>
              <a:ext cx="109505" cy="204882"/>
            </a:xfrm>
            <a:custGeom>
              <a:avLst/>
              <a:gdLst>
                <a:gd name="T0" fmla="*/ 33 w 45"/>
                <a:gd name="T1" fmla="*/ 35 h 94"/>
                <a:gd name="T2" fmla="*/ 36 w 45"/>
                <a:gd name="T3" fmla="*/ 31 h 94"/>
                <a:gd name="T4" fmla="*/ 43 w 45"/>
                <a:gd name="T5" fmla="*/ 19 h 94"/>
                <a:gd name="T6" fmla="*/ 33 w 45"/>
                <a:gd name="T7" fmla="*/ 11 h 94"/>
                <a:gd name="T8" fmla="*/ 21 w 45"/>
                <a:gd name="T9" fmla="*/ 0 h 94"/>
                <a:gd name="T10" fmla="*/ 14 w 45"/>
                <a:gd name="T11" fmla="*/ 5 h 94"/>
                <a:gd name="T12" fmla="*/ 12 w 45"/>
                <a:gd name="T13" fmla="*/ 7 h 94"/>
                <a:gd name="T14" fmla="*/ 7 w 45"/>
                <a:gd name="T15" fmla="*/ 20 h 94"/>
                <a:gd name="T16" fmla="*/ 6 w 45"/>
                <a:gd name="T17" fmla="*/ 27 h 94"/>
                <a:gd name="T18" fmla="*/ 6 w 45"/>
                <a:gd name="T19" fmla="*/ 40 h 94"/>
                <a:gd name="T20" fmla="*/ 3 w 45"/>
                <a:gd name="T21" fmla="*/ 40 h 94"/>
                <a:gd name="T22" fmla="*/ 2 w 45"/>
                <a:gd name="T23" fmla="*/ 43 h 94"/>
                <a:gd name="T24" fmla="*/ 2 w 45"/>
                <a:gd name="T25" fmla="*/ 46 h 94"/>
                <a:gd name="T26" fmla="*/ 1 w 45"/>
                <a:gd name="T27" fmla="*/ 51 h 94"/>
                <a:gd name="T28" fmla="*/ 3 w 45"/>
                <a:gd name="T29" fmla="*/ 57 h 94"/>
                <a:gd name="T30" fmla="*/ 3 w 45"/>
                <a:gd name="T31" fmla="*/ 59 h 94"/>
                <a:gd name="T32" fmla="*/ 3 w 45"/>
                <a:gd name="T33" fmla="*/ 75 h 94"/>
                <a:gd name="T34" fmla="*/ 3 w 45"/>
                <a:gd name="T35" fmla="*/ 76 h 94"/>
                <a:gd name="T36" fmla="*/ 2 w 45"/>
                <a:gd name="T37" fmla="*/ 84 h 94"/>
                <a:gd name="T38" fmla="*/ 2 w 45"/>
                <a:gd name="T39" fmla="*/ 86 h 94"/>
                <a:gd name="T40" fmla="*/ 10 w 45"/>
                <a:gd name="T41" fmla="*/ 94 h 94"/>
                <a:gd name="T42" fmla="*/ 14 w 45"/>
                <a:gd name="T43" fmla="*/ 92 h 94"/>
                <a:gd name="T44" fmla="*/ 13 w 45"/>
                <a:gd name="T45" fmla="*/ 82 h 94"/>
                <a:gd name="T46" fmla="*/ 13 w 45"/>
                <a:gd name="T47" fmla="*/ 82 h 94"/>
                <a:gd name="T48" fmla="*/ 12 w 45"/>
                <a:gd name="T49" fmla="*/ 69 h 94"/>
                <a:gd name="T50" fmla="*/ 14 w 45"/>
                <a:gd name="T51" fmla="*/ 64 h 94"/>
                <a:gd name="T52" fmla="*/ 18 w 45"/>
                <a:gd name="T53" fmla="*/ 61 h 94"/>
                <a:gd name="T54" fmla="*/ 21 w 45"/>
                <a:gd name="T55" fmla="*/ 58 h 94"/>
                <a:gd name="T56" fmla="*/ 24 w 45"/>
                <a:gd name="T57" fmla="*/ 52 h 94"/>
                <a:gd name="T58" fmla="*/ 23 w 45"/>
                <a:gd name="T59" fmla="*/ 44 h 94"/>
                <a:gd name="T60" fmla="*/ 26 w 45"/>
                <a:gd name="T61" fmla="*/ 41 h 94"/>
                <a:gd name="T62" fmla="*/ 28 w 45"/>
                <a:gd name="T63"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Freeform 56">
              <a:extLst>
                <a:ext uri="{FF2B5EF4-FFF2-40B4-BE49-F238E27FC236}">
                  <a16:creationId xmlns:a16="http://schemas.microsoft.com/office/drawing/2014/main" id="{FFB2A4C8-176A-0F45-A265-78E1008BC59B}"/>
                </a:ext>
              </a:extLst>
            </p:cNvPr>
            <p:cNvSpPr>
              <a:spLocks/>
            </p:cNvSpPr>
            <p:nvPr/>
          </p:nvSpPr>
          <p:spPr bwMode="auto">
            <a:xfrm rot="21089627">
              <a:off x="8100575" y="3846722"/>
              <a:ext cx="363189" cy="281098"/>
            </a:xfrm>
            <a:custGeom>
              <a:avLst/>
              <a:gdLst>
                <a:gd name="T0" fmla="*/ 147 w 150"/>
                <a:gd name="T1" fmla="*/ 54 h 129"/>
                <a:gd name="T2" fmla="*/ 142 w 150"/>
                <a:gd name="T3" fmla="*/ 53 h 129"/>
                <a:gd name="T4" fmla="*/ 140 w 150"/>
                <a:gd name="T5" fmla="*/ 53 h 129"/>
                <a:gd name="T6" fmla="*/ 135 w 150"/>
                <a:gd name="T7" fmla="*/ 53 h 129"/>
                <a:gd name="T8" fmla="*/ 130 w 150"/>
                <a:gd name="T9" fmla="*/ 50 h 129"/>
                <a:gd name="T10" fmla="*/ 127 w 150"/>
                <a:gd name="T11" fmla="*/ 48 h 129"/>
                <a:gd name="T12" fmla="*/ 123 w 150"/>
                <a:gd name="T13" fmla="*/ 42 h 129"/>
                <a:gd name="T14" fmla="*/ 116 w 150"/>
                <a:gd name="T15" fmla="*/ 37 h 129"/>
                <a:gd name="T16" fmla="*/ 116 w 150"/>
                <a:gd name="T17" fmla="*/ 31 h 129"/>
                <a:gd name="T18" fmla="*/ 102 w 150"/>
                <a:gd name="T19" fmla="*/ 30 h 129"/>
                <a:gd name="T20" fmla="*/ 103 w 150"/>
                <a:gd name="T21" fmla="*/ 29 h 129"/>
                <a:gd name="T22" fmla="*/ 96 w 150"/>
                <a:gd name="T23" fmla="*/ 0 h 129"/>
                <a:gd name="T24" fmla="*/ 83 w 150"/>
                <a:gd name="T25" fmla="*/ 10 h 129"/>
                <a:gd name="T26" fmla="*/ 82 w 150"/>
                <a:gd name="T27" fmla="*/ 10 h 129"/>
                <a:gd name="T28" fmla="*/ 73 w 150"/>
                <a:gd name="T29" fmla="*/ 5 h 129"/>
                <a:gd name="T30" fmla="*/ 69 w 150"/>
                <a:gd name="T31" fmla="*/ 6 h 129"/>
                <a:gd name="T32" fmla="*/ 68 w 150"/>
                <a:gd name="T33" fmla="*/ 6 h 129"/>
                <a:gd name="T34" fmla="*/ 49 w 150"/>
                <a:gd name="T35" fmla="*/ 17 h 129"/>
                <a:gd name="T36" fmla="*/ 43 w 150"/>
                <a:gd name="T37" fmla="*/ 21 h 129"/>
                <a:gd name="T38" fmla="*/ 38 w 150"/>
                <a:gd name="T39" fmla="*/ 22 h 129"/>
                <a:gd name="T40" fmla="*/ 33 w 150"/>
                <a:gd name="T41" fmla="*/ 21 h 129"/>
                <a:gd name="T42" fmla="*/ 13 w 150"/>
                <a:gd name="T43" fmla="*/ 31 h 129"/>
                <a:gd name="T44" fmla="*/ 13 w 150"/>
                <a:gd name="T45" fmla="*/ 39 h 129"/>
                <a:gd name="T46" fmla="*/ 8 w 150"/>
                <a:gd name="T47" fmla="*/ 56 h 129"/>
                <a:gd name="T48" fmla="*/ 0 w 150"/>
                <a:gd name="T49" fmla="*/ 64 h 129"/>
                <a:gd name="T50" fmla="*/ 15 w 150"/>
                <a:gd name="T51" fmla="*/ 60 h 129"/>
                <a:gd name="T52" fmla="*/ 21 w 150"/>
                <a:gd name="T53" fmla="*/ 58 h 129"/>
                <a:gd name="T54" fmla="*/ 43 w 150"/>
                <a:gd name="T55" fmla="*/ 81 h 129"/>
                <a:gd name="T56" fmla="*/ 48 w 150"/>
                <a:gd name="T57" fmla="*/ 91 h 129"/>
                <a:gd name="T58" fmla="*/ 49 w 150"/>
                <a:gd name="T59" fmla="*/ 99 h 129"/>
                <a:gd name="T60" fmla="*/ 60 w 150"/>
                <a:gd name="T61" fmla="*/ 111 h 129"/>
                <a:gd name="T62" fmla="*/ 64 w 150"/>
                <a:gd name="T63" fmla="*/ 111 h 129"/>
                <a:gd name="T64" fmla="*/ 65 w 150"/>
                <a:gd name="T65" fmla="*/ 113 h 129"/>
                <a:gd name="T66" fmla="*/ 74 w 150"/>
                <a:gd name="T67" fmla="*/ 129 h 129"/>
                <a:gd name="T68" fmla="*/ 83 w 150"/>
                <a:gd name="T69" fmla="*/ 126 h 129"/>
                <a:gd name="T70" fmla="*/ 88 w 150"/>
                <a:gd name="T71" fmla="*/ 124 h 129"/>
                <a:gd name="T72" fmla="*/ 92 w 150"/>
                <a:gd name="T73" fmla="*/ 124 h 129"/>
                <a:gd name="T74" fmla="*/ 97 w 150"/>
                <a:gd name="T75" fmla="*/ 122 h 129"/>
                <a:gd name="T76" fmla="*/ 101 w 150"/>
                <a:gd name="T77" fmla="*/ 119 h 129"/>
                <a:gd name="T78" fmla="*/ 124 w 150"/>
                <a:gd name="T79" fmla="*/ 98 h 129"/>
                <a:gd name="T80" fmla="*/ 129 w 150"/>
                <a:gd name="T81" fmla="*/ 93 h 129"/>
                <a:gd name="T82" fmla="*/ 133 w 150"/>
                <a:gd name="T83" fmla="*/ 92 h 129"/>
                <a:gd name="T84" fmla="*/ 144 w 150"/>
                <a:gd name="T85" fmla="*/ 96 h 129"/>
                <a:gd name="T86" fmla="*/ 144 w 150"/>
                <a:gd name="T87" fmla="*/ 78 h 129"/>
                <a:gd name="T88" fmla="*/ 150 w 150"/>
                <a:gd name="T89"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Freeform 57">
              <a:extLst>
                <a:ext uri="{FF2B5EF4-FFF2-40B4-BE49-F238E27FC236}">
                  <a16:creationId xmlns:a16="http://schemas.microsoft.com/office/drawing/2014/main" id="{66D3D6C7-BB6A-9E41-82B7-5FB90C86233A}"/>
                </a:ext>
              </a:extLst>
            </p:cNvPr>
            <p:cNvSpPr>
              <a:spLocks/>
            </p:cNvSpPr>
            <p:nvPr/>
          </p:nvSpPr>
          <p:spPr bwMode="auto">
            <a:xfrm rot="21089627">
              <a:off x="8385250" y="3898172"/>
              <a:ext cx="298400" cy="286834"/>
            </a:xfrm>
            <a:custGeom>
              <a:avLst/>
              <a:gdLst>
                <a:gd name="T0" fmla="*/ 117 w 123"/>
                <a:gd name="T1" fmla="*/ 8 h 132"/>
                <a:gd name="T2" fmla="*/ 110 w 123"/>
                <a:gd name="T3" fmla="*/ 0 h 132"/>
                <a:gd name="T4" fmla="*/ 102 w 123"/>
                <a:gd name="T5" fmla="*/ 3 h 132"/>
                <a:gd name="T6" fmla="*/ 96 w 123"/>
                <a:gd name="T7" fmla="*/ 5 h 132"/>
                <a:gd name="T8" fmla="*/ 91 w 123"/>
                <a:gd name="T9" fmla="*/ 4 h 132"/>
                <a:gd name="T10" fmla="*/ 79 w 123"/>
                <a:gd name="T11" fmla="*/ 11 h 132"/>
                <a:gd name="T12" fmla="*/ 72 w 123"/>
                <a:gd name="T13" fmla="*/ 10 h 132"/>
                <a:gd name="T14" fmla="*/ 64 w 123"/>
                <a:gd name="T15" fmla="*/ 14 h 132"/>
                <a:gd name="T16" fmla="*/ 61 w 123"/>
                <a:gd name="T17" fmla="*/ 17 h 132"/>
                <a:gd name="T18" fmla="*/ 59 w 123"/>
                <a:gd name="T19" fmla="*/ 17 h 132"/>
                <a:gd name="T20" fmla="*/ 54 w 123"/>
                <a:gd name="T21" fmla="*/ 18 h 132"/>
                <a:gd name="T22" fmla="*/ 47 w 123"/>
                <a:gd name="T23" fmla="*/ 19 h 132"/>
                <a:gd name="T24" fmla="*/ 40 w 123"/>
                <a:gd name="T25" fmla="*/ 19 h 132"/>
                <a:gd name="T26" fmla="*/ 37 w 123"/>
                <a:gd name="T27" fmla="*/ 21 h 132"/>
                <a:gd name="T28" fmla="*/ 29 w 123"/>
                <a:gd name="T29" fmla="*/ 47 h 132"/>
                <a:gd name="T30" fmla="*/ 34 w 123"/>
                <a:gd name="T31" fmla="*/ 50 h 132"/>
                <a:gd name="T32" fmla="*/ 43 w 123"/>
                <a:gd name="T33" fmla="*/ 48 h 132"/>
                <a:gd name="T34" fmla="*/ 44 w 123"/>
                <a:gd name="T35" fmla="*/ 49 h 132"/>
                <a:gd name="T36" fmla="*/ 40 w 123"/>
                <a:gd name="T37" fmla="*/ 51 h 132"/>
                <a:gd name="T38" fmla="*/ 35 w 123"/>
                <a:gd name="T39" fmla="*/ 50 h 132"/>
                <a:gd name="T40" fmla="*/ 24 w 123"/>
                <a:gd name="T41" fmla="*/ 59 h 132"/>
                <a:gd name="T42" fmla="*/ 3 w 123"/>
                <a:gd name="T43" fmla="*/ 103 h 132"/>
                <a:gd name="T44" fmla="*/ 12 w 123"/>
                <a:gd name="T45" fmla="*/ 119 h 132"/>
                <a:gd name="T46" fmla="*/ 14 w 123"/>
                <a:gd name="T47" fmla="*/ 122 h 132"/>
                <a:gd name="T48" fmla="*/ 23 w 123"/>
                <a:gd name="T49" fmla="*/ 131 h 132"/>
                <a:gd name="T50" fmla="*/ 36 w 123"/>
                <a:gd name="T51" fmla="*/ 128 h 132"/>
                <a:gd name="T52" fmla="*/ 40 w 123"/>
                <a:gd name="T53" fmla="*/ 123 h 132"/>
                <a:gd name="T54" fmla="*/ 43 w 123"/>
                <a:gd name="T55" fmla="*/ 118 h 132"/>
                <a:gd name="T56" fmla="*/ 49 w 123"/>
                <a:gd name="T57" fmla="*/ 104 h 132"/>
                <a:gd name="T58" fmla="*/ 52 w 123"/>
                <a:gd name="T59" fmla="*/ 96 h 132"/>
                <a:gd name="T60" fmla="*/ 55 w 123"/>
                <a:gd name="T61" fmla="*/ 83 h 132"/>
                <a:gd name="T62" fmla="*/ 56 w 123"/>
                <a:gd name="T63" fmla="*/ 74 h 132"/>
                <a:gd name="T64" fmla="*/ 69 w 123"/>
                <a:gd name="T65" fmla="*/ 67 h 132"/>
                <a:gd name="T66" fmla="*/ 76 w 123"/>
                <a:gd name="T67" fmla="*/ 64 h 132"/>
                <a:gd name="T68" fmla="*/ 88 w 123"/>
                <a:gd name="T69" fmla="*/ 54 h 132"/>
                <a:gd name="T70" fmla="*/ 100 w 123"/>
                <a:gd name="T71" fmla="*/ 41 h 132"/>
                <a:gd name="T72" fmla="*/ 114 w 123"/>
                <a:gd name="T73" fmla="*/ 26 h 132"/>
                <a:gd name="T74" fmla="*/ 119 w 123"/>
                <a:gd name="T75"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Freeform 58">
              <a:extLst>
                <a:ext uri="{FF2B5EF4-FFF2-40B4-BE49-F238E27FC236}">
                  <a16:creationId xmlns:a16="http://schemas.microsoft.com/office/drawing/2014/main" id="{87D85DFD-30B2-374E-86CC-E2B8718CDBF9}"/>
                </a:ext>
              </a:extLst>
            </p:cNvPr>
            <p:cNvSpPr>
              <a:spLocks/>
            </p:cNvSpPr>
            <p:nvPr/>
          </p:nvSpPr>
          <p:spPr bwMode="auto">
            <a:xfrm rot="21089627">
              <a:off x="8492433" y="3743788"/>
              <a:ext cx="36502" cy="56547"/>
            </a:xfrm>
            <a:custGeom>
              <a:avLst/>
              <a:gdLst>
                <a:gd name="T0" fmla="*/ 14 w 15"/>
                <a:gd name="T1" fmla="*/ 2 h 26"/>
                <a:gd name="T2" fmla="*/ 10 w 15"/>
                <a:gd name="T3" fmla="*/ 0 h 26"/>
                <a:gd name="T4" fmla="*/ 9 w 15"/>
                <a:gd name="T5" fmla="*/ 0 h 26"/>
                <a:gd name="T6" fmla="*/ 0 w 15"/>
                <a:gd name="T7" fmla="*/ 20 h 26"/>
                <a:gd name="T8" fmla="*/ 5 w 15"/>
                <a:gd name="T9" fmla="*/ 26 h 26"/>
                <a:gd name="T10" fmla="*/ 6 w 15"/>
                <a:gd name="T11" fmla="*/ 26 h 26"/>
                <a:gd name="T12" fmla="*/ 6 w 15"/>
                <a:gd name="T13" fmla="*/ 26 h 26"/>
                <a:gd name="T14" fmla="*/ 9 w 15"/>
                <a:gd name="T15" fmla="*/ 20 h 26"/>
                <a:gd name="T16" fmla="*/ 9 w 15"/>
                <a:gd name="T17" fmla="*/ 20 h 26"/>
                <a:gd name="T18" fmla="*/ 12 w 15"/>
                <a:gd name="T19" fmla="*/ 11 h 26"/>
                <a:gd name="T20" fmla="*/ 12 w 15"/>
                <a:gd name="T21" fmla="*/ 10 h 26"/>
                <a:gd name="T22" fmla="*/ 14 w 15"/>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 name="Freeform 59">
              <a:extLst>
                <a:ext uri="{FF2B5EF4-FFF2-40B4-BE49-F238E27FC236}">
                  <a16:creationId xmlns:a16="http://schemas.microsoft.com/office/drawing/2014/main" id="{656A1CA6-C3C8-8A44-A9B7-776FD8BE3D18}"/>
                </a:ext>
              </a:extLst>
            </p:cNvPr>
            <p:cNvSpPr>
              <a:spLocks/>
            </p:cNvSpPr>
            <p:nvPr/>
          </p:nvSpPr>
          <p:spPr bwMode="auto">
            <a:xfrm rot="21089627">
              <a:off x="8563354" y="3245156"/>
              <a:ext cx="446230" cy="413042"/>
            </a:xfrm>
            <a:custGeom>
              <a:avLst/>
              <a:gdLst>
                <a:gd name="T0" fmla="*/ 177 w 184"/>
                <a:gd name="T1" fmla="*/ 104 h 190"/>
                <a:gd name="T2" fmla="*/ 165 w 184"/>
                <a:gd name="T3" fmla="*/ 100 h 190"/>
                <a:gd name="T4" fmla="*/ 161 w 184"/>
                <a:gd name="T5" fmla="*/ 107 h 190"/>
                <a:gd name="T6" fmla="*/ 157 w 184"/>
                <a:gd name="T7" fmla="*/ 81 h 190"/>
                <a:gd name="T8" fmla="*/ 146 w 184"/>
                <a:gd name="T9" fmla="*/ 89 h 190"/>
                <a:gd name="T10" fmla="*/ 143 w 184"/>
                <a:gd name="T11" fmla="*/ 97 h 190"/>
                <a:gd name="T12" fmla="*/ 141 w 184"/>
                <a:gd name="T13" fmla="*/ 97 h 190"/>
                <a:gd name="T14" fmla="*/ 142 w 184"/>
                <a:gd name="T15" fmla="*/ 84 h 190"/>
                <a:gd name="T16" fmla="*/ 131 w 184"/>
                <a:gd name="T17" fmla="*/ 71 h 190"/>
                <a:gd name="T18" fmla="*/ 128 w 184"/>
                <a:gd name="T19" fmla="*/ 81 h 190"/>
                <a:gd name="T20" fmla="*/ 128 w 184"/>
                <a:gd name="T21" fmla="*/ 85 h 190"/>
                <a:gd name="T22" fmla="*/ 120 w 184"/>
                <a:gd name="T23" fmla="*/ 74 h 190"/>
                <a:gd name="T24" fmla="*/ 116 w 184"/>
                <a:gd name="T25" fmla="*/ 56 h 190"/>
                <a:gd name="T26" fmla="*/ 91 w 184"/>
                <a:gd name="T27" fmla="*/ 59 h 190"/>
                <a:gd name="T28" fmla="*/ 81 w 184"/>
                <a:gd name="T29" fmla="*/ 71 h 190"/>
                <a:gd name="T30" fmla="*/ 73 w 184"/>
                <a:gd name="T31" fmla="*/ 69 h 190"/>
                <a:gd name="T32" fmla="*/ 63 w 184"/>
                <a:gd name="T33" fmla="*/ 73 h 190"/>
                <a:gd name="T34" fmla="*/ 56 w 184"/>
                <a:gd name="T35" fmla="*/ 73 h 190"/>
                <a:gd name="T36" fmla="*/ 58 w 184"/>
                <a:gd name="T37" fmla="*/ 67 h 190"/>
                <a:gd name="T38" fmla="*/ 48 w 184"/>
                <a:gd name="T39" fmla="*/ 56 h 190"/>
                <a:gd name="T40" fmla="*/ 40 w 184"/>
                <a:gd name="T41" fmla="*/ 62 h 190"/>
                <a:gd name="T42" fmla="*/ 34 w 184"/>
                <a:gd name="T43" fmla="*/ 76 h 190"/>
                <a:gd name="T44" fmla="*/ 31 w 184"/>
                <a:gd name="T45" fmla="*/ 57 h 190"/>
                <a:gd name="T46" fmla="*/ 30 w 184"/>
                <a:gd name="T47" fmla="*/ 35 h 190"/>
                <a:gd name="T48" fmla="*/ 31 w 184"/>
                <a:gd name="T49" fmla="*/ 12 h 190"/>
                <a:gd name="T50" fmla="*/ 30 w 184"/>
                <a:gd name="T51" fmla="*/ 1 h 190"/>
                <a:gd name="T52" fmla="*/ 17 w 184"/>
                <a:gd name="T53" fmla="*/ 5 h 190"/>
                <a:gd name="T54" fmla="*/ 12 w 184"/>
                <a:gd name="T55" fmla="*/ 7 h 190"/>
                <a:gd name="T56" fmla="*/ 5 w 184"/>
                <a:gd name="T57" fmla="*/ 18 h 190"/>
                <a:gd name="T58" fmla="*/ 0 w 184"/>
                <a:gd name="T59" fmla="*/ 35 h 190"/>
                <a:gd name="T60" fmla="*/ 3 w 184"/>
                <a:gd name="T61" fmla="*/ 47 h 190"/>
                <a:gd name="T62" fmla="*/ 2 w 184"/>
                <a:gd name="T63" fmla="*/ 64 h 190"/>
                <a:gd name="T64" fmla="*/ 3 w 184"/>
                <a:gd name="T65" fmla="*/ 79 h 190"/>
                <a:gd name="T66" fmla="*/ 7 w 184"/>
                <a:gd name="T67" fmla="*/ 102 h 190"/>
                <a:gd name="T68" fmla="*/ 15 w 184"/>
                <a:gd name="T69" fmla="*/ 119 h 190"/>
                <a:gd name="T70" fmla="*/ 8 w 184"/>
                <a:gd name="T71" fmla="*/ 123 h 190"/>
                <a:gd name="T72" fmla="*/ 13 w 184"/>
                <a:gd name="T73" fmla="*/ 147 h 190"/>
                <a:gd name="T74" fmla="*/ 11 w 184"/>
                <a:gd name="T75" fmla="*/ 161 h 190"/>
                <a:gd name="T76" fmla="*/ 21 w 184"/>
                <a:gd name="T77" fmla="*/ 190 h 190"/>
                <a:gd name="T78" fmla="*/ 52 w 184"/>
                <a:gd name="T79" fmla="*/ 169 h 190"/>
                <a:gd name="T80" fmla="*/ 83 w 184"/>
                <a:gd name="T81" fmla="*/ 152 h 190"/>
                <a:gd name="T82" fmla="*/ 87 w 184"/>
                <a:gd name="T83" fmla="*/ 147 h 190"/>
                <a:gd name="T84" fmla="*/ 93 w 184"/>
                <a:gd name="T85" fmla="*/ 144 h 190"/>
                <a:gd name="T86" fmla="*/ 100 w 184"/>
                <a:gd name="T87" fmla="*/ 151 h 190"/>
                <a:gd name="T88" fmla="*/ 111 w 184"/>
                <a:gd name="T89" fmla="*/ 146 h 190"/>
                <a:gd name="T90" fmla="*/ 105 w 184"/>
                <a:gd name="T91" fmla="*/ 159 h 190"/>
                <a:gd name="T92" fmla="*/ 105 w 184"/>
                <a:gd name="T93" fmla="*/ 169 h 190"/>
                <a:gd name="T94" fmla="*/ 119 w 184"/>
                <a:gd name="T95" fmla="*/ 166 h 190"/>
                <a:gd name="T96" fmla="*/ 128 w 184"/>
                <a:gd name="T97" fmla="*/ 159 h 190"/>
                <a:gd name="T98" fmla="*/ 129 w 184"/>
                <a:gd name="T99" fmla="*/ 147 h 190"/>
                <a:gd name="T100" fmla="*/ 135 w 184"/>
                <a:gd name="T101" fmla="*/ 122 h 190"/>
                <a:gd name="T102" fmla="*/ 145 w 184"/>
                <a:gd name="T103" fmla="*/ 137 h 190"/>
                <a:gd name="T104" fmla="*/ 160 w 184"/>
                <a:gd name="T105" fmla="*/ 138 h 190"/>
                <a:gd name="T106" fmla="*/ 168 w 184"/>
                <a:gd name="T107" fmla="*/ 147 h 190"/>
                <a:gd name="T108" fmla="*/ 176 w 184"/>
                <a:gd name="T109" fmla="*/ 14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Freeform 60">
              <a:extLst>
                <a:ext uri="{FF2B5EF4-FFF2-40B4-BE49-F238E27FC236}">
                  <a16:creationId xmlns:a16="http://schemas.microsoft.com/office/drawing/2014/main" id="{2BAA9317-82B7-5E45-A594-91F0DF511D16}"/>
                </a:ext>
              </a:extLst>
            </p:cNvPr>
            <p:cNvSpPr>
              <a:spLocks noEditPoints="1"/>
            </p:cNvSpPr>
            <p:nvPr/>
          </p:nvSpPr>
          <p:spPr bwMode="auto">
            <a:xfrm rot="21089627">
              <a:off x="5999388" y="3310503"/>
              <a:ext cx="768356" cy="975237"/>
            </a:xfrm>
            <a:custGeom>
              <a:avLst/>
              <a:gdLst>
                <a:gd name="T0" fmla="*/ 309 w 317"/>
                <a:gd name="T1" fmla="*/ 141 h 448"/>
                <a:gd name="T2" fmla="*/ 303 w 317"/>
                <a:gd name="T3" fmla="*/ 138 h 448"/>
                <a:gd name="T4" fmla="*/ 291 w 317"/>
                <a:gd name="T5" fmla="*/ 135 h 448"/>
                <a:gd name="T6" fmla="*/ 282 w 317"/>
                <a:gd name="T7" fmla="*/ 129 h 448"/>
                <a:gd name="T8" fmla="*/ 261 w 317"/>
                <a:gd name="T9" fmla="*/ 129 h 448"/>
                <a:gd name="T10" fmla="*/ 240 w 317"/>
                <a:gd name="T11" fmla="*/ 136 h 448"/>
                <a:gd name="T12" fmla="*/ 241 w 317"/>
                <a:gd name="T13" fmla="*/ 131 h 448"/>
                <a:gd name="T14" fmla="*/ 240 w 317"/>
                <a:gd name="T15" fmla="*/ 107 h 448"/>
                <a:gd name="T16" fmla="*/ 239 w 317"/>
                <a:gd name="T17" fmla="*/ 104 h 448"/>
                <a:gd name="T18" fmla="*/ 237 w 317"/>
                <a:gd name="T19" fmla="*/ 93 h 448"/>
                <a:gd name="T20" fmla="*/ 234 w 317"/>
                <a:gd name="T21" fmla="*/ 84 h 448"/>
                <a:gd name="T22" fmla="*/ 234 w 317"/>
                <a:gd name="T23" fmla="*/ 76 h 448"/>
                <a:gd name="T24" fmla="*/ 225 w 317"/>
                <a:gd name="T25" fmla="*/ 66 h 448"/>
                <a:gd name="T26" fmla="*/ 216 w 317"/>
                <a:gd name="T27" fmla="*/ 67 h 448"/>
                <a:gd name="T28" fmla="*/ 203 w 317"/>
                <a:gd name="T29" fmla="*/ 63 h 448"/>
                <a:gd name="T30" fmla="*/ 201 w 317"/>
                <a:gd name="T31" fmla="*/ 52 h 448"/>
                <a:gd name="T32" fmla="*/ 204 w 317"/>
                <a:gd name="T33" fmla="*/ 28 h 448"/>
                <a:gd name="T34" fmla="*/ 64 w 317"/>
                <a:gd name="T35" fmla="*/ 0 h 448"/>
                <a:gd name="T36" fmla="*/ 51 w 317"/>
                <a:gd name="T37" fmla="*/ 86 h 448"/>
                <a:gd name="T38" fmla="*/ 50 w 317"/>
                <a:gd name="T39" fmla="*/ 89 h 448"/>
                <a:gd name="T40" fmla="*/ 0 w 317"/>
                <a:gd name="T41" fmla="*/ 426 h 448"/>
                <a:gd name="T42" fmla="*/ 101 w 317"/>
                <a:gd name="T43" fmla="*/ 442 h 448"/>
                <a:gd name="T44" fmla="*/ 136 w 317"/>
                <a:gd name="T45" fmla="*/ 447 h 448"/>
                <a:gd name="T46" fmla="*/ 156 w 317"/>
                <a:gd name="T47" fmla="*/ 447 h 448"/>
                <a:gd name="T48" fmla="*/ 315 w 317"/>
                <a:gd name="T49" fmla="*/ 147 h 448"/>
                <a:gd name="T50" fmla="*/ 132 w 317"/>
                <a:gd name="T51" fmla="*/ 369 h 448"/>
                <a:gd name="T52" fmla="*/ 121 w 317"/>
                <a:gd name="T53" fmla="*/ 382 h 448"/>
                <a:gd name="T54" fmla="*/ 123 w 317"/>
                <a:gd name="T55" fmla="*/ 364 h 448"/>
                <a:gd name="T56" fmla="*/ 124 w 317"/>
                <a:gd name="T57" fmla="*/ 355 h 448"/>
                <a:gd name="T58" fmla="*/ 126 w 317"/>
                <a:gd name="T59" fmla="*/ 349 h 448"/>
                <a:gd name="T60" fmla="*/ 131 w 317"/>
                <a:gd name="T61" fmla="*/ 351 h 448"/>
                <a:gd name="T62" fmla="*/ 133 w 317"/>
                <a:gd name="T63" fmla="*/ 360 h 448"/>
                <a:gd name="T64" fmla="*/ 62 w 317"/>
                <a:gd name="T65" fmla="*/ 245 h 448"/>
                <a:gd name="T66" fmla="*/ 58 w 317"/>
                <a:gd name="T67" fmla="*/ 247 h 448"/>
                <a:gd name="T68" fmla="*/ 58 w 317"/>
                <a:gd name="T69" fmla="*/ 238 h 448"/>
                <a:gd name="T70" fmla="*/ 64 w 317"/>
                <a:gd name="T71" fmla="*/ 244 h 448"/>
                <a:gd name="T72" fmla="*/ 58 w 317"/>
                <a:gd name="T73" fmla="*/ 257 h 448"/>
                <a:gd name="T74" fmla="*/ 60 w 317"/>
                <a:gd name="T75" fmla="*/ 267 h 448"/>
                <a:gd name="T76" fmla="*/ 64 w 317"/>
                <a:gd name="T77" fmla="*/ 270 h 448"/>
                <a:gd name="T78" fmla="*/ 50 w 317"/>
                <a:gd name="T79" fmla="*/ 261 h 448"/>
                <a:gd name="T80" fmla="*/ 49 w 317"/>
                <a:gd name="T81" fmla="*/ 255 h 448"/>
                <a:gd name="T82" fmla="*/ 98 w 317"/>
                <a:gd name="T83" fmla="*/ 306 h 448"/>
                <a:gd name="T84" fmla="*/ 86 w 317"/>
                <a:gd name="T85" fmla="*/ 284 h 448"/>
                <a:gd name="T86" fmla="*/ 90 w 317"/>
                <a:gd name="T87" fmla="*/ 284 h 448"/>
                <a:gd name="T88" fmla="*/ 96 w 317"/>
                <a:gd name="T89" fmla="*/ 274 h 448"/>
                <a:gd name="T90" fmla="*/ 85 w 317"/>
                <a:gd name="T91" fmla="*/ 273 h 448"/>
                <a:gd name="T92" fmla="*/ 82 w 317"/>
                <a:gd name="T93" fmla="*/ 267 h 448"/>
                <a:gd name="T94" fmla="*/ 93 w 317"/>
                <a:gd name="T95" fmla="*/ 249 h 448"/>
                <a:gd name="T96" fmla="*/ 119 w 317"/>
                <a:gd name="T97" fmla="*/ 305 h 448"/>
                <a:gd name="T98" fmla="*/ 124 w 317"/>
                <a:gd name="T99" fmla="*/ 325 h 448"/>
                <a:gd name="T100" fmla="*/ 121 w 317"/>
                <a:gd name="T101" fmla="*/ 333 h 448"/>
                <a:gd name="T102" fmla="*/ 108 w 317"/>
                <a:gd name="T103" fmla="*/ 314 h 448"/>
                <a:gd name="T104" fmla="*/ 98 w 317"/>
                <a:gd name="T105" fmla="*/ 30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1" name="Freeform 61">
              <a:extLst>
                <a:ext uri="{FF2B5EF4-FFF2-40B4-BE49-F238E27FC236}">
                  <a16:creationId xmlns:a16="http://schemas.microsoft.com/office/drawing/2014/main" id="{974EABE9-74CD-8546-AB23-DF0C238A5342}"/>
                </a:ext>
              </a:extLst>
            </p:cNvPr>
            <p:cNvSpPr>
              <a:spLocks/>
            </p:cNvSpPr>
            <p:nvPr/>
          </p:nvSpPr>
          <p:spPr bwMode="auto">
            <a:xfrm rot="21089627">
              <a:off x="8580671" y="3746692"/>
              <a:ext cx="118629" cy="137681"/>
            </a:xfrm>
            <a:custGeom>
              <a:avLst/>
              <a:gdLst>
                <a:gd name="T0" fmla="*/ 47 w 49"/>
                <a:gd name="T1" fmla="*/ 27 h 63"/>
                <a:gd name="T2" fmla="*/ 42 w 49"/>
                <a:gd name="T3" fmla="*/ 24 h 63"/>
                <a:gd name="T4" fmla="*/ 41 w 49"/>
                <a:gd name="T5" fmla="*/ 24 h 63"/>
                <a:gd name="T6" fmla="*/ 40 w 49"/>
                <a:gd name="T7" fmla="*/ 23 h 63"/>
                <a:gd name="T8" fmla="*/ 37 w 49"/>
                <a:gd name="T9" fmla="*/ 22 h 63"/>
                <a:gd name="T10" fmla="*/ 34 w 49"/>
                <a:gd name="T11" fmla="*/ 21 h 63"/>
                <a:gd name="T12" fmla="*/ 26 w 49"/>
                <a:gd name="T13" fmla="*/ 23 h 63"/>
                <a:gd name="T14" fmla="*/ 26 w 49"/>
                <a:gd name="T15" fmla="*/ 19 h 63"/>
                <a:gd name="T16" fmla="*/ 25 w 49"/>
                <a:gd name="T17" fmla="*/ 15 h 63"/>
                <a:gd name="T18" fmla="*/ 23 w 49"/>
                <a:gd name="T19" fmla="*/ 8 h 63"/>
                <a:gd name="T20" fmla="*/ 18 w 49"/>
                <a:gd name="T21" fmla="*/ 6 h 63"/>
                <a:gd name="T22" fmla="*/ 18 w 49"/>
                <a:gd name="T23" fmla="*/ 5 h 63"/>
                <a:gd name="T24" fmla="*/ 18 w 49"/>
                <a:gd name="T25" fmla="*/ 6 h 63"/>
                <a:gd name="T26" fmla="*/ 18 w 49"/>
                <a:gd name="T27" fmla="*/ 5 h 63"/>
                <a:gd name="T28" fmla="*/ 17 w 49"/>
                <a:gd name="T29" fmla="*/ 4 h 63"/>
                <a:gd name="T30" fmla="*/ 12 w 49"/>
                <a:gd name="T31" fmla="*/ 0 h 63"/>
                <a:gd name="T32" fmla="*/ 8 w 49"/>
                <a:gd name="T33" fmla="*/ 2 h 63"/>
                <a:gd name="T34" fmla="*/ 5 w 49"/>
                <a:gd name="T35" fmla="*/ 12 h 63"/>
                <a:gd name="T36" fmla="*/ 5 w 49"/>
                <a:gd name="T37" fmla="*/ 15 h 63"/>
                <a:gd name="T38" fmla="*/ 3 w 49"/>
                <a:gd name="T39" fmla="*/ 30 h 63"/>
                <a:gd name="T40" fmla="*/ 2 w 49"/>
                <a:gd name="T41" fmla="*/ 44 h 63"/>
                <a:gd name="T42" fmla="*/ 7 w 49"/>
                <a:gd name="T43" fmla="*/ 60 h 63"/>
                <a:gd name="T44" fmla="*/ 14 w 49"/>
                <a:gd name="T45" fmla="*/ 63 h 63"/>
                <a:gd name="T46" fmla="*/ 20 w 49"/>
                <a:gd name="T47" fmla="*/ 61 h 63"/>
                <a:gd name="T48" fmla="*/ 23 w 49"/>
                <a:gd name="T49" fmla="*/ 55 h 63"/>
                <a:gd name="T50" fmla="*/ 24 w 49"/>
                <a:gd name="T51" fmla="*/ 54 h 63"/>
                <a:gd name="T52" fmla="*/ 27 w 49"/>
                <a:gd name="T53" fmla="*/ 61 h 63"/>
                <a:gd name="T54" fmla="*/ 30 w 49"/>
                <a:gd name="T55" fmla="*/ 62 h 63"/>
                <a:gd name="T56" fmla="*/ 30 w 49"/>
                <a:gd name="T57" fmla="*/ 62 h 63"/>
                <a:gd name="T58" fmla="*/ 41 w 49"/>
                <a:gd name="T59" fmla="*/ 53 h 63"/>
                <a:gd name="T60" fmla="*/ 41 w 49"/>
                <a:gd name="T61" fmla="*/ 53 h 63"/>
                <a:gd name="T62" fmla="*/ 47 w 49"/>
                <a:gd name="T63" fmla="*/ 39 h 63"/>
                <a:gd name="T64" fmla="*/ 48 w 49"/>
                <a:gd name="T65" fmla="*/ 37 h 63"/>
                <a:gd name="T66" fmla="*/ 47 w 49"/>
                <a:gd name="T67"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Freeform 62">
              <a:extLst>
                <a:ext uri="{FF2B5EF4-FFF2-40B4-BE49-F238E27FC236}">
                  <a16:creationId xmlns:a16="http://schemas.microsoft.com/office/drawing/2014/main" id="{E1EB5B0C-FBAB-F64E-9BF1-C8821F4CBA71}"/>
                </a:ext>
              </a:extLst>
            </p:cNvPr>
            <p:cNvSpPr>
              <a:spLocks/>
            </p:cNvSpPr>
            <p:nvPr/>
          </p:nvSpPr>
          <p:spPr bwMode="auto">
            <a:xfrm rot="21089627">
              <a:off x="8234586" y="3637152"/>
              <a:ext cx="200758" cy="57366"/>
            </a:xfrm>
            <a:custGeom>
              <a:avLst/>
              <a:gdLst>
                <a:gd name="T0" fmla="*/ 82 w 83"/>
                <a:gd name="T1" fmla="*/ 10 h 26"/>
                <a:gd name="T2" fmla="*/ 71 w 83"/>
                <a:gd name="T3" fmla="*/ 3 h 26"/>
                <a:gd name="T4" fmla="*/ 66 w 83"/>
                <a:gd name="T5" fmla="*/ 3 h 26"/>
                <a:gd name="T6" fmla="*/ 61 w 83"/>
                <a:gd name="T7" fmla="*/ 4 h 26"/>
                <a:gd name="T8" fmla="*/ 59 w 83"/>
                <a:gd name="T9" fmla="*/ 3 h 26"/>
                <a:gd name="T10" fmla="*/ 52 w 83"/>
                <a:gd name="T11" fmla="*/ 2 h 26"/>
                <a:gd name="T12" fmla="*/ 39 w 83"/>
                <a:gd name="T13" fmla="*/ 0 h 26"/>
                <a:gd name="T14" fmla="*/ 33 w 83"/>
                <a:gd name="T15" fmla="*/ 1 h 26"/>
                <a:gd name="T16" fmla="*/ 30 w 83"/>
                <a:gd name="T17" fmla="*/ 1 h 26"/>
                <a:gd name="T18" fmla="*/ 15 w 83"/>
                <a:gd name="T19" fmla="*/ 4 h 26"/>
                <a:gd name="T20" fmla="*/ 1 w 83"/>
                <a:gd name="T21" fmla="*/ 11 h 26"/>
                <a:gd name="T22" fmla="*/ 2 w 83"/>
                <a:gd name="T23" fmla="*/ 16 h 26"/>
                <a:gd name="T24" fmla="*/ 11 w 83"/>
                <a:gd name="T25" fmla="*/ 19 h 26"/>
                <a:gd name="T26" fmla="*/ 13 w 83"/>
                <a:gd name="T27" fmla="*/ 19 h 26"/>
                <a:gd name="T28" fmla="*/ 16 w 83"/>
                <a:gd name="T29" fmla="*/ 19 h 26"/>
                <a:gd name="T30" fmla="*/ 23 w 83"/>
                <a:gd name="T31" fmla="*/ 20 h 26"/>
                <a:gd name="T32" fmla="*/ 24 w 83"/>
                <a:gd name="T33" fmla="*/ 22 h 26"/>
                <a:gd name="T34" fmla="*/ 28 w 83"/>
                <a:gd name="T35" fmla="*/ 24 h 26"/>
                <a:gd name="T36" fmla="*/ 35 w 83"/>
                <a:gd name="T37" fmla="*/ 25 h 26"/>
                <a:gd name="T38" fmla="*/ 37 w 83"/>
                <a:gd name="T39" fmla="*/ 25 h 26"/>
                <a:gd name="T40" fmla="*/ 40 w 83"/>
                <a:gd name="T41" fmla="*/ 25 h 26"/>
                <a:gd name="T42" fmla="*/ 42 w 83"/>
                <a:gd name="T43" fmla="*/ 26 h 26"/>
                <a:gd name="T44" fmla="*/ 46 w 83"/>
                <a:gd name="T45" fmla="*/ 26 h 26"/>
                <a:gd name="T46" fmla="*/ 48 w 83"/>
                <a:gd name="T47" fmla="*/ 26 h 26"/>
                <a:gd name="T48" fmla="*/ 55 w 83"/>
                <a:gd name="T49" fmla="*/ 25 h 26"/>
                <a:gd name="T50" fmla="*/ 64 w 83"/>
                <a:gd name="T51" fmla="*/ 24 h 26"/>
                <a:gd name="T52" fmla="*/ 76 w 83"/>
                <a:gd name="T53" fmla="*/ 20 h 26"/>
                <a:gd name="T54" fmla="*/ 77 w 83"/>
                <a:gd name="T55" fmla="*/ 19 h 26"/>
                <a:gd name="T56" fmla="*/ 82 w 83"/>
                <a:gd name="T5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Freeform 64">
              <a:extLst>
                <a:ext uri="{FF2B5EF4-FFF2-40B4-BE49-F238E27FC236}">
                  <a16:creationId xmlns:a16="http://schemas.microsoft.com/office/drawing/2014/main" id="{7A0155CB-3F61-A04D-AD95-05DE53066724}"/>
                </a:ext>
              </a:extLst>
            </p:cNvPr>
            <p:cNvSpPr>
              <a:spLocks/>
            </p:cNvSpPr>
            <p:nvPr/>
          </p:nvSpPr>
          <p:spPr bwMode="auto">
            <a:xfrm rot="21089627">
              <a:off x="7262991" y="4398991"/>
              <a:ext cx="118629" cy="49991"/>
            </a:xfrm>
            <a:custGeom>
              <a:avLst/>
              <a:gdLst>
                <a:gd name="T0" fmla="*/ 41 w 49"/>
                <a:gd name="T1" fmla="*/ 4 h 23"/>
                <a:gd name="T2" fmla="*/ 41 w 49"/>
                <a:gd name="T3" fmla="*/ 4 h 23"/>
                <a:gd name="T4" fmla="*/ 36 w 49"/>
                <a:gd name="T5" fmla="*/ 0 h 23"/>
                <a:gd name="T6" fmla="*/ 35 w 49"/>
                <a:gd name="T7" fmla="*/ 0 h 23"/>
                <a:gd name="T8" fmla="*/ 30 w 49"/>
                <a:gd name="T9" fmla="*/ 2 h 23"/>
                <a:gd name="T10" fmla="*/ 30 w 49"/>
                <a:gd name="T11" fmla="*/ 2 h 23"/>
                <a:gd name="T12" fmla="*/ 25 w 49"/>
                <a:gd name="T13" fmla="*/ 0 h 23"/>
                <a:gd name="T14" fmla="*/ 19 w 49"/>
                <a:gd name="T15" fmla="*/ 3 h 23"/>
                <a:gd name="T16" fmla="*/ 18 w 49"/>
                <a:gd name="T17" fmla="*/ 6 h 23"/>
                <a:gd name="T18" fmla="*/ 18 w 49"/>
                <a:gd name="T19" fmla="*/ 7 h 23"/>
                <a:gd name="T20" fmla="*/ 18 w 49"/>
                <a:gd name="T21" fmla="*/ 7 h 23"/>
                <a:gd name="T22" fmla="*/ 17 w 49"/>
                <a:gd name="T23" fmla="*/ 7 h 23"/>
                <a:gd name="T24" fmla="*/ 17 w 49"/>
                <a:gd name="T25" fmla="*/ 7 h 23"/>
                <a:gd name="T26" fmla="*/ 14 w 49"/>
                <a:gd name="T27" fmla="*/ 3 h 23"/>
                <a:gd name="T28" fmla="*/ 9 w 49"/>
                <a:gd name="T29" fmla="*/ 2 h 23"/>
                <a:gd name="T30" fmla="*/ 5 w 49"/>
                <a:gd name="T31" fmla="*/ 3 h 23"/>
                <a:gd name="T32" fmla="*/ 0 w 49"/>
                <a:gd name="T33" fmla="*/ 8 h 23"/>
                <a:gd name="T34" fmla="*/ 2 w 49"/>
                <a:gd name="T35" fmla="*/ 13 h 23"/>
                <a:gd name="T36" fmla="*/ 10 w 49"/>
                <a:gd name="T37" fmla="*/ 15 h 23"/>
                <a:gd name="T38" fmla="*/ 15 w 49"/>
                <a:gd name="T39" fmla="*/ 14 h 23"/>
                <a:gd name="T40" fmla="*/ 15 w 49"/>
                <a:gd name="T41" fmla="*/ 14 h 23"/>
                <a:gd name="T42" fmla="*/ 21 w 49"/>
                <a:gd name="T43" fmla="*/ 18 h 23"/>
                <a:gd name="T44" fmla="*/ 29 w 49"/>
                <a:gd name="T45" fmla="*/ 21 h 23"/>
                <a:gd name="T46" fmla="*/ 36 w 49"/>
                <a:gd name="T47" fmla="*/ 23 h 23"/>
                <a:gd name="T48" fmla="*/ 42 w 49"/>
                <a:gd name="T49" fmla="*/ 21 h 23"/>
                <a:gd name="T50" fmla="*/ 49 w 49"/>
                <a:gd name="T51" fmla="*/ 10 h 23"/>
                <a:gd name="T52" fmla="*/ 41 w 49"/>
                <a:gd name="T53"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solidFill>
              <a:schemeClr val="bg1">
                <a:lumMod val="75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Freeform 65">
              <a:extLst>
                <a:ext uri="{FF2B5EF4-FFF2-40B4-BE49-F238E27FC236}">
                  <a16:creationId xmlns:a16="http://schemas.microsoft.com/office/drawing/2014/main" id="{06B8C1E0-FB9B-B04B-AFA2-FC44FD2CAB2E}"/>
                </a:ext>
              </a:extLst>
            </p:cNvPr>
            <p:cNvSpPr>
              <a:spLocks/>
            </p:cNvSpPr>
            <p:nvPr/>
          </p:nvSpPr>
          <p:spPr bwMode="auto">
            <a:xfrm rot="21089627">
              <a:off x="8385892" y="3857276"/>
              <a:ext cx="172470" cy="69659"/>
            </a:xfrm>
            <a:custGeom>
              <a:avLst/>
              <a:gdLst>
                <a:gd name="T0" fmla="*/ 71 w 71"/>
                <a:gd name="T1" fmla="*/ 6 h 32"/>
                <a:gd name="T2" fmla="*/ 70 w 71"/>
                <a:gd name="T3" fmla="*/ 1 h 32"/>
                <a:gd name="T4" fmla="*/ 66 w 71"/>
                <a:gd name="T5" fmla="*/ 0 h 32"/>
                <a:gd name="T6" fmla="*/ 56 w 71"/>
                <a:gd name="T7" fmla="*/ 5 h 32"/>
                <a:gd name="T8" fmla="*/ 46 w 71"/>
                <a:gd name="T9" fmla="*/ 13 h 32"/>
                <a:gd name="T10" fmla="*/ 41 w 71"/>
                <a:gd name="T11" fmla="*/ 15 h 32"/>
                <a:gd name="T12" fmla="*/ 36 w 71"/>
                <a:gd name="T13" fmla="*/ 17 h 32"/>
                <a:gd name="T14" fmla="*/ 34 w 71"/>
                <a:gd name="T15" fmla="*/ 16 h 32"/>
                <a:gd name="T16" fmla="*/ 33 w 71"/>
                <a:gd name="T17" fmla="*/ 16 h 32"/>
                <a:gd name="T18" fmla="*/ 29 w 71"/>
                <a:gd name="T19" fmla="*/ 14 h 32"/>
                <a:gd name="T20" fmla="*/ 24 w 71"/>
                <a:gd name="T21" fmla="*/ 16 h 32"/>
                <a:gd name="T22" fmla="*/ 23 w 71"/>
                <a:gd name="T23" fmla="*/ 18 h 32"/>
                <a:gd name="T24" fmla="*/ 23 w 71"/>
                <a:gd name="T25" fmla="*/ 18 h 32"/>
                <a:gd name="T26" fmla="*/ 19 w 71"/>
                <a:gd name="T27" fmla="*/ 14 h 32"/>
                <a:gd name="T28" fmla="*/ 16 w 71"/>
                <a:gd name="T29" fmla="*/ 12 h 32"/>
                <a:gd name="T30" fmla="*/ 14 w 71"/>
                <a:gd name="T31" fmla="*/ 11 h 32"/>
                <a:gd name="T32" fmla="*/ 15 w 71"/>
                <a:gd name="T33" fmla="*/ 10 h 32"/>
                <a:gd name="T34" fmla="*/ 14 w 71"/>
                <a:gd name="T35" fmla="*/ 5 h 32"/>
                <a:gd name="T36" fmla="*/ 10 w 71"/>
                <a:gd name="T37" fmla="*/ 2 h 32"/>
                <a:gd name="T38" fmla="*/ 5 w 71"/>
                <a:gd name="T39" fmla="*/ 5 h 32"/>
                <a:gd name="T40" fmla="*/ 2 w 71"/>
                <a:gd name="T41" fmla="*/ 12 h 32"/>
                <a:gd name="T42" fmla="*/ 3 w 71"/>
                <a:gd name="T43" fmla="*/ 22 h 32"/>
                <a:gd name="T44" fmla="*/ 8 w 71"/>
                <a:gd name="T45" fmla="*/ 25 h 32"/>
                <a:gd name="T46" fmla="*/ 10 w 71"/>
                <a:gd name="T47" fmla="*/ 25 h 32"/>
                <a:gd name="T48" fmla="*/ 11 w 71"/>
                <a:gd name="T49" fmla="*/ 25 h 32"/>
                <a:gd name="T50" fmla="*/ 11 w 71"/>
                <a:gd name="T51" fmla="*/ 25 h 32"/>
                <a:gd name="T52" fmla="*/ 12 w 71"/>
                <a:gd name="T53" fmla="*/ 26 h 32"/>
                <a:gd name="T54" fmla="*/ 15 w 71"/>
                <a:gd name="T55" fmla="*/ 30 h 32"/>
                <a:gd name="T56" fmla="*/ 18 w 71"/>
                <a:gd name="T57" fmla="*/ 30 h 32"/>
                <a:gd name="T58" fmla="*/ 22 w 71"/>
                <a:gd name="T59" fmla="*/ 28 h 32"/>
                <a:gd name="T60" fmla="*/ 25 w 71"/>
                <a:gd name="T61" fmla="*/ 28 h 32"/>
                <a:gd name="T62" fmla="*/ 27 w 71"/>
                <a:gd name="T63" fmla="*/ 28 h 32"/>
                <a:gd name="T64" fmla="*/ 31 w 71"/>
                <a:gd name="T65" fmla="*/ 29 h 32"/>
                <a:gd name="T66" fmla="*/ 33 w 71"/>
                <a:gd name="T67" fmla="*/ 28 h 32"/>
                <a:gd name="T68" fmla="*/ 34 w 71"/>
                <a:gd name="T69" fmla="*/ 28 h 32"/>
                <a:gd name="T70" fmla="*/ 37 w 71"/>
                <a:gd name="T71" fmla="*/ 28 h 32"/>
                <a:gd name="T72" fmla="*/ 38 w 71"/>
                <a:gd name="T73" fmla="*/ 28 h 32"/>
                <a:gd name="T74" fmla="*/ 40 w 71"/>
                <a:gd name="T75" fmla="*/ 28 h 32"/>
                <a:gd name="T76" fmla="*/ 44 w 71"/>
                <a:gd name="T77" fmla="*/ 28 h 32"/>
                <a:gd name="T78" fmla="*/ 47 w 71"/>
                <a:gd name="T79" fmla="*/ 27 h 32"/>
                <a:gd name="T80" fmla="*/ 51 w 71"/>
                <a:gd name="T81" fmla="*/ 29 h 32"/>
                <a:gd name="T82" fmla="*/ 58 w 71"/>
                <a:gd name="T83" fmla="*/ 32 h 32"/>
                <a:gd name="T84" fmla="*/ 63 w 71"/>
                <a:gd name="T85" fmla="*/ 27 h 32"/>
                <a:gd name="T86" fmla="*/ 66 w 71"/>
                <a:gd name="T87" fmla="*/ 25 h 32"/>
                <a:gd name="T88" fmla="*/ 66 w 71"/>
                <a:gd name="T89" fmla="*/ 19 h 32"/>
                <a:gd name="T90" fmla="*/ 63 w 71"/>
                <a:gd name="T91" fmla="*/ 16 h 32"/>
                <a:gd name="T92" fmla="*/ 71 w 71"/>
                <a:gd name="T9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 name="Freeform 66">
              <a:extLst>
                <a:ext uri="{FF2B5EF4-FFF2-40B4-BE49-F238E27FC236}">
                  <a16:creationId xmlns:a16="http://schemas.microsoft.com/office/drawing/2014/main" id="{DD06907C-1710-EE4C-BF2B-AE9BF22E3484}"/>
                </a:ext>
              </a:extLst>
            </p:cNvPr>
            <p:cNvSpPr>
              <a:spLocks/>
            </p:cNvSpPr>
            <p:nvPr/>
          </p:nvSpPr>
          <p:spPr bwMode="auto">
            <a:xfrm rot="21089627">
              <a:off x="6445513" y="3525848"/>
              <a:ext cx="1381582" cy="1265351"/>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55B3E5"/>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Freeform 67">
              <a:extLst>
                <a:ext uri="{FF2B5EF4-FFF2-40B4-BE49-F238E27FC236}">
                  <a16:creationId xmlns:a16="http://schemas.microsoft.com/office/drawing/2014/main" id="{96E3B995-0A57-694D-AD0B-792E7FC31CD3}"/>
                </a:ext>
              </a:extLst>
            </p:cNvPr>
            <p:cNvSpPr>
              <a:spLocks/>
            </p:cNvSpPr>
            <p:nvPr/>
          </p:nvSpPr>
          <p:spPr bwMode="auto">
            <a:xfrm rot="21089627">
              <a:off x="7197843" y="2860472"/>
              <a:ext cx="1361505" cy="1457120"/>
            </a:xfrm>
            <a:custGeom>
              <a:avLst/>
              <a:gdLst>
                <a:gd name="T0" fmla="*/ 399 w 562"/>
                <a:gd name="T1" fmla="*/ 295 h 669"/>
                <a:gd name="T2" fmla="*/ 394 w 562"/>
                <a:gd name="T3" fmla="*/ 338 h 669"/>
                <a:gd name="T4" fmla="*/ 350 w 562"/>
                <a:gd name="T5" fmla="*/ 333 h 669"/>
                <a:gd name="T6" fmla="*/ 329 w 562"/>
                <a:gd name="T7" fmla="*/ 314 h 669"/>
                <a:gd name="T8" fmla="*/ 298 w 562"/>
                <a:gd name="T9" fmla="*/ 289 h 669"/>
                <a:gd name="T10" fmla="*/ 293 w 562"/>
                <a:gd name="T11" fmla="*/ 248 h 669"/>
                <a:gd name="T12" fmla="*/ 298 w 562"/>
                <a:gd name="T13" fmla="*/ 228 h 669"/>
                <a:gd name="T14" fmla="*/ 367 w 562"/>
                <a:gd name="T15" fmla="*/ 209 h 669"/>
                <a:gd name="T16" fmla="*/ 329 w 562"/>
                <a:gd name="T17" fmla="*/ 167 h 669"/>
                <a:gd name="T18" fmla="*/ 295 w 562"/>
                <a:gd name="T19" fmla="*/ 75 h 669"/>
                <a:gd name="T20" fmla="*/ 276 w 562"/>
                <a:gd name="T21" fmla="*/ 60 h 669"/>
                <a:gd name="T22" fmla="*/ 257 w 562"/>
                <a:gd name="T23" fmla="*/ 33 h 669"/>
                <a:gd name="T24" fmla="*/ 259 w 562"/>
                <a:gd name="T25" fmla="*/ 65 h 669"/>
                <a:gd name="T26" fmla="*/ 257 w 562"/>
                <a:gd name="T27" fmla="*/ 90 h 669"/>
                <a:gd name="T28" fmla="*/ 247 w 562"/>
                <a:gd name="T29" fmla="*/ 109 h 669"/>
                <a:gd name="T30" fmla="*/ 227 w 562"/>
                <a:gd name="T31" fmla="*/ 113 h 669"/>
                <a:gd name="T32" fmla="*/ 200 w 562"/>
                <a:gd name="T33" fmla="*/ 106 h 669"/>
                <a:gd name="T34" fmla="*/ 186 w 562"/>
                <a:gd name="T35" fmla="*/ 87 h 669"/>
                <a:gd name="T36" fmla="*/ 173 w 562"/>
                <a:gd name="T37" fmla="*/ 53 h 669"/>
                <a:gd name="T38" fmla="*/ 154 w 562"/>
                <a:gd name="T39" fmla="*/ 32 h 669"/>
                <a:gd name="T40" fmla="*/ 135 w 562"/>
                <a:gd name="T41" fmla="*/ 35 h 669"/>
                <a:gd name="T42" fmla="*/ 108 w 562"/>
                <a:gd name="T43" fmla="*/ 14 h 669"/>
                <a:gd name="T44" fmla="*/ 76 w 562"/>
                <a:gd name="T45" fmla="*/ 1 h 669"/>
                <a:gd name="T46" fmla="*/ 58 w 562"/>
                <a:gd name="T47" fmla="*/ 15 h 669"/>
                <a:gd name="T48" fmla="*/ 39 w 562"/>
                <a:gd name="T49" fmla="*/ 13 h 669"/>
                <a:gd name="T50" fmla="*/ 11 w 562"/>
                <a:gd name="T51" fmla="*/ 49 h 669"/>
                <a:gd name="T52" fmla="*/ 12 w 562"/>
                <a:gd name="T53" fmla="*/ 79 h 669"/>
                <a:gd name="T54" fmla="*/ 26 w 562"/>
                <a:gd name="T55" fmla="*/ 102 h 669"/>
                <a:gd name="T56" fmla="*/ 30 w 562"/>
                <a:gd name="T57" fmla="*/ 119 h 669"/>
                <a:gd name="T58" fmla="*/ 48 w 562"/>
                <a:gd name="T59" fmla="*/ 184 h 669"/>
                <a:gd name="T60" fmla="*/ 73 w 562"/>
                <a:gd name="T61" fmla="*/ 231 h 669"/>
                <a:gd name="T62" fmla="*/ 86 w 562"/>
                <a:gd name="T63" fmla="*/ 250 h 669"/>
                <a:gd name="T64" fmla="*/ 61 w 562"/>
                <a:gd name="T65" fmla="*/ 283 h 669"/>
                <a:gd name="T66" fmla="*/ 25 w 562"/>
                <a:gd name="T67" fmla="*/ 329 h 669"/>
                <a:gd name="T68" fmla="*/ 40 w 562"/>
                <a:gd name="T69" fmla="*/ 347 h 669"/>
                <a:gd name="T70" fmla="*/ 59 w 562"/>
                <a:gd name="T71" fmla="*/ 403 h 669"/>
                <a:gd name="T72" fmla="*/ 46 w 562"/>
                <a:gd name="T73" fmla="*/ 432 h 669"/>
                <a:gd name="T74" fmla="*/ 99 w 562"/>
                <a:gd name="T75" fmla="*/ 639 h 669"/>
                <a:gd name="T76" fmla="*/ 183 w 562"/>
                <a:gd name="T77" fmla="*/ 658 h 669"/>
                <a:gd name="T78" fmla="*/ 226 w 562"/>
                <a:gd name="T79" fmla="*/ 661 h 669"/>
                <a:gd name="T80" fmla="*/ 286 w 562"/>
                <a:gd name="T81" fmla="*/ 655 h 669"/>
                <a:gd name="T82" fmla="*/ 330 w 562"/>
                <a:gd name="T83" fmla="*/ 613 h 669"/>
                <a:gd name="T84" fmla="*/ 339 w 562"/>
                <a:gd name="T85" fmla="*/ 546 h 669"/>
                <a:gd name="T86" fmla="*/ 359 w 562"/>
                <a:gd name="T87" fmla="*/ 509 h 669"/>
                <a:gd name="T88" fmla="*/ 414 w 562"/>
                <a:gd name="T89" fmla="*/ 484 h 669"/>
                <a:gd name="T90" fmla="*/ 442 w 562"/>
                <a:gd name="T91" fmla="*/ 468 h 669"/>
                <a:gd name="T92" fmla="*/ 446 w 562"/>
                <a:gd name="T93" fmla="*/ 436 h 669"/>
                <a:gd name="T94" fmla="*/ 309 w 562"/>
                <a:gd name="T95" fmla="*/ 562 h 669"/>
                <a:gd name="T96" fmla="*/ 308 w 562"/>
                <a:gd name="T97" fmla="*/ 554 h 669"/>
                <a:gd name="T98" fmla="*/ 318 w 562"/>
                <a:gd name="T99" fmla="*/ 532 h 669"/>
                <a:gd name="T100" fmla="*/ 350 w 562"/>
                <a:gd name="T101" fmla="*/ 457 h 669"/>
                <a:gd name="T102" fmla="*/ 372 w 562"/>
                <a:gd name="T103" fmla="*/ 411 h 669"/>
                <a:gd name="T104" fmla="*/ 412 w 562"/>
                <a:gd name="T105" fmla="*/ 390 h 669"/>
                <a:gd name="T106" fmla="*/ 435 w 562"/>
                <a:gd name="T107" fmla="*/ 383 h 669"/>
                <a:gd name="T108" fmla="*/ 459 w 562"/>
                <a:gd name="T109" fmla="*/ 373 h 669"/>
                <a:gd name="T110" fmla="*/ 477 w 562"/>
                <a:gd name="T111" fmla="*/ 365 h 669"/>
                <a:gd name="T112" fmla="*/ 507 w 562"/>
                <a:gd name="T113" fmla="*/ 351 h 669"/>
                <a:gd name="T114" fmla="*/ 532 w 562"/>
                <a:gd name="T115" fmla="*/ 311 h 669"/>
                <a:gd name="T116" fmla="*/ 547 w 562"/>
                <a:gd name="T117" fmla="*/ 281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7" name="Freeform 68">
              <a:extLst>
                <a:ext uri="{FF2B5EF4-FFF2-40B4-BE49-F238E27FC236}">
                  <a16:creationId xmlns:a16="http://schemas.microsoft.com/office/drawing/2014/main" id="{23D28DC2-F0C8-9945-BD3A-A78EFE8F5FF7}"/>
                </a:ext>
              </a:extLst>
            </p:cNvPr>
            <p:cNvSpPr>
              <a:spLocks/>
            </p:cNvSpPr>
            <p:nvPr/>
          </p:nvSpPr>
          <p:spPr bwMode="auto">
            <a:xfrm rot="21089627">
              <a:off x="7320094" y="3848803"/>
              <a:ext cx="36502" cy="34420"/>
            </a:xfrm>
            <a:custGeom>
              <a:avLst/>
              <a:gdLst>
                <a:gd name="T0" fmla="*/ 13 w 15"/>
                <a:gd name="T1" fmla="*/ 2 h 16"/>
                <a:gd name="T2" fmla="*/ 9 w 15"/>
                <a:gd name="T3" fmla="*/ 0 h 16"/>
                <a:gd name="T4" fmla="*/ 5 w 15"/>
                <a:gd name="T5" fmla="*/ 0 h 16"/>
                <a:gd name="T6" fmla="*/ 0 w 15"/>
                <a:gd name="T7" fmla="*/ 8 h 16"/>
                <a:gd name="T8" fmla="*/ 5 w 15"/>
                <a:gd name="T9" fmla="*/ 15 h 16"/>
                <a:gd name="T10" fmla="*/ 8 w 15"/>
                <a:gd name="T11" fmla="*/ 16 h 16"/>
                <a:gd name="T12" fmla="*/ 15 w 15"/>
                <a:gd name="T13" fmla="*/ 8 h 16"/>
                <a:gd name="T14" fmla="*/ 13 w 15"/>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solidFill>
              <a:schemeClr val="bg1">
                <a:lumMod val="75000"/>
                <a:alpha val="32000"/>
              </a:schemeClr>
            </a:solidFill>
            <a:ln w="1270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8" name="Freeform 6">
              <a:extLst>
                <a:ext uri="{FF2B5EF4-FFF2-40B4-BE49-F238E27FC236}">
                  <a16:creationId xmlns:a16="http://schemas.microsoft.com/office/drawing/2014/main" id="{173B2BC4-1AF9-0D41-A1F6-D62E89A864E2}"/>
                </a:ext>
              </a:extLst>
            </p:cNvPr>
            <p:cNvSpPr>
              <a:spLocks/>
            </p:cNvSpPr>
            <p:nvPr/>
          </p:nvSpPr>
          <p:spPr bwMode="auto">
            <a:xfrm>
              <a:off x="5167593" y="4170146"/>
              <a:ext cx="789557" cy="467855"/>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Freeform 7">
              <a:extLst>
                <a:ext uri="{FF2B5EF4-FFF2-40B4-BE49-F238E27FC236}">
                  <a16:creationId xmlns:a16="http://schemas.microsoft.com/office/drawing/2014/main" id="{93473BD5-1520-474C-A0CC-4A0963E67A96}"/>
                </a:ext>
              </a:extLst>
            </p:cNvPr>
            <p:cNvSpPr>
              <a:spLocks/>
            </p:cNvSpPr>
            <p:nvPr/>
          </p:nvSpPr>
          <p:spPr bwMode="auto">
            <a:xfrm>
              <a:off x="5943855" y="4252827"/>
              <a:ext cx="507280" cy="297451"/>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Freeform 8">
              <a:extLst>
                <a:ext uri="{FF2B5EF4-FFF2-40B4-BE49-F238E27FC236}">
                  <a16:creationId xmlns:a16="http://schemas.microsoft.com/office/drawing/2014/main" id="{0D0C5443-7BD5-A24C-9703-0F06E0A8D9BD}"/>
                </a:ext>
              </a:extLst>
            </p:cNvPr>
            <p:cNvSpPr>
              <a:spLocks/>
            </p:cNvSpPr>
            <p:nvPr/>
          </p:nvSpPr>
          <p:spPr bwMode="auto">
            <a:xfrm>
              <a:off x="5128729" y="4841679"/>
              <a:ext cx="436712" cy="537429"/>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1" name="Freeform 9">
              <a:extLst>
                <a:ext uri="{FF2B5EF4-FFF2-40B4-BE49-F238E27FC236}">
                  <a16:creationId xmlns:a16="http://schemas.microsoft.com/office/drawing/2014/main" id="{652E8C1A-FE21-874B-AEFD-F002B9D99833}"/>
                </a:ext>
              </a:extLst>
            </p:cNvPr>
            <p:cNvSpPr>
              <a:spLocks/>
            </p:cNvSpPr>
            <p:nvPr/>
          </p:nvSpPr>
          <p:spPr bwMode="auto">
            <a:xfrm>
              <a:off x="5404870" y="4591618"/>
              <a:ext cx="533872" cy="427523"/>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2" name="Freeform 10">
              <a:extLst>
                <a:ext uri="{FF2B5EF4-FFF2-40B4-BE49-F238E27FC236}">
                  <a16:creationId xmlns:a16="http://schemas.microsoft.com/office/drawing/2014/main" id="{B6A2D3C7-559E-3F4D-A1C3-13FB17A94CD9}"/>
                </a:ext>
              </a:extLst>
            </p:cNvPr>
            <p:cNvSpPr>
              <a:spLocks/>
            </p:cNvSpPr>
            <p:nvPr/>
          </p:nvSpPr>
          <p:spPr bwMode="auto">
            <a:xfrm>
              <a:off x="5010090" y="5321634"/>
              <a:ext cx="511371" cy="610026"/>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Freeform 11">
              <a:extLst>
                <a:ext uri="{FF2B5EF4-FFF2-40B4-BE49-F238E27FC236}">
                  <a16:creationId xmlns:a16="http://schemas.microsoft.com/office/drawing/2014/main" id="{1259B5A1-50C8-BD44-A850-18A3B8E30833}"/>
                </a:ext>
              </a:extLst>
            </p:cNvPr>
            <p:cNvSpPr>
              <a:spLocks/>
            </p:cNvSpPr>
            <p:nvPr/>
          </p:nvSpPr>
          <p:spPr bwMode="auto">
            <a:xfrm>
              <a:off x="5521463" y="4987884"/>
              <a:ext cx="558418" cy="417440"/>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Freeform 12">
              <a:extLst>
                <a:ext uri="{FF2B5EF4-FFF2-40B4-BE49-F238E27FC236}">
                  <a16:creationId xmlns:a16="http://schemas.microsoft.com/office/drawing/2014/main" id="{AA8C9E03-AABF-C24A-AA68-5C6AF542D17D}"/>
                </a:ext>
              </a:extLst>
            </p:cNvPr>
            <p:cNvSpPr>
              <a:spLocks/>
            </p:cNvSpPr>
            <p:nvPr/>
          </p:nvSpPr>
          <p:spPr bwMode="auto">
            <a:xfrm>
              <a:off x="5933627" y="4540195"/>
              <a:ext cx="547167" cy="31862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Freeform 13">
              <a:extLst>
                <a:ext uri="{FF2B5EF4-FFF2-40B4-BE49-F238E27FC236}">
                  <a16:creationId xmlns:a16="http://schemas.microsoft.com/office/drawing/2014/main" id="{A00FBBB1-A261-804C-BA4B-3CCDBC8B3070}"/>
                </a:ext>
              </a:extLst>
            </p:cNvPr>
            <p:cNvSpPr>
              <a:spLocks/>
            </p:cNvSpPr>
            <p:nvPr/>
          </p:nvSpPr>
          <p:spPr bwMode="auto">
            <a:xfrm>
              <a:off x="5927491" y="4819496"/>
              <a:ext cx="643305" cy="283335"/>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Freeform 14">
              <a:extLst>
                <a:ext uri="{FF2B5EF4-FFF2-40B4-BE49-F238E27FC236}">
                  <a16:creationId xmlns:a16="http://schemas.microsoft.com/office/drawing/2014/main" id="{73977D1F-0064-7B4C-80B4-27244AC571D6}"/>
                </a:ext>
              </a:extLst>
            </p:cNvPr>
            <p:cNvSpPr>
              <a:spLocks/>
            </p:cNvSpPr>
            <p:nvPr/>
          </p:nvSpPr>
          <p:spPr bwMode="auto">
            <a:xfrm>
              <a:off x="6068630" y="5091740"/>
              <a:ext cx="588077" cy="314592"/>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Freeform 15">
              <a:extLst>
                <a:ext uri="{FF2B5EF4-FFF2-40B4-BE49-F238E27FC236}">
                  <a16:creationId xmlns:a16="http://schemas.microsoft.com/office/drawing/2014/main" id="{1AFCC959-7312-EA4C-81BF-CA28AF742EFE}"/>
                </a:ext>
              </a:extLst>
            </p:cNvPr>
            <p:cNvSpPr>
              <a:spLocks/>
            </p:cNvSpPr>
            <p:nvPr/>
          </p:nvSpPr>
          <p:spPr bwMode="auto">
            <a:xfrm>
              <a:off x="5478507" y="5379108"/>
              <a:ext cx="514439" cy="555578"/>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8" name="Freeform 16">
              <a:extLst>
                <a:ext uri="{FF2B5EF4-FFF2-40B4-BE49-F238E27FC236}">
                  <a16:creationId xmlns:a16="http://schemas.microsoft.com/office/drawing/2014/main" id="{CA7C7E0B-27F2-1A44-A029-3512C2F54E53}"/>
                </a:ext>
              </a:extLst>
            </p:cNvPr>
            <p:cNvSpPr>
              <a:spLocks/>
            </p:cNvSpPr>
            <p:nvPr/>
          </p:nvSpPr>
          <p:spPr bwMode="auto">
            <a:xfrm>
              <a:off x="5989879" y="5380116"/>
              <a:ext cx="701601" cy="329716"/>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9" name="Freeform 17">
              <a:extLst>
                <a:ext uri="{FF2B5EF4-FFF2-40B4-BE49-F238E27FC236}">
                  <a16:creationId xmlns:a16="http://schemas.microsoft.com/office/drawing/2014/main" id="{958AB652-EB05-9349-9131-E9C305815055}"/>
                </a:ext>
              </a:extLst>
            </p:cNvPr>
            <p:cNvSpPr>
              <a:spLocks/>
            </p:cNvSpPr>
            <p:nvPr/>
          </p:nvSpPr>
          <p:spPr bwMode="auto">
            <a:xfrm>
              <a:off x="5677941" y="5451705"/>
              <a:ext cx="1115811" cy="1029483"/>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0" name="Freeform 18">
              <a:extLst>
                <a:ext uri="{FF2B5EF4-FFF2-40B4-BE49-F238E27FC236}">
                  <a16:creationId xmlns:a16="http://schemas.microsoft.com/office/drawing/2014/main" id="{2D8F08A9-4A17-A24D-8B73-696580B34FB2}"/>
                </a:ext>
              </a:extLst>
            </p:cNvPr>
            <p:cNvSpPr>
              <a:spLocks/>
            </p:cNvSpPr>
            <p:nvPr/>
          </p:nvSpPr>
          <p:spPr bwMode="auto">
            <a:xfrm>
              <a:off x="6395908" y="4206445"/>
              <a:ext cx="505235" cy="569694"/>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1" name="Freeform 19">
              <a:extLst>
                <a:ext uri="{FF2B5EF4-FFF2-40B4-BE49-F238E27FC236}">
                  <a16:creationId xmlns:a16="http://schemas.microsoft.com/office/drawing/2014/main" id="{5ADB9E7D-1A1A-7141-A0EB-24B474608524}"/>
                </a:ext>
              </a:extLst>
            </p:cNvPr>
            <p:cNvSpPr>
              <a:spLocks/>
            </p:cNvSpPr>
            <p:nvPr/>
          </p:nvSpPr>
          <p:spPr bwMode="auto">
            <a:xfrm>
              <a:off x="6702730" y="4412140"/>
              <a:ext cx="426484" cy="414415"/>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2" name="Freeform 20">
              <a:extLst>
                <a:ext uri="{FF2B5EF4-FFF2-40B4-BE49-F238E27FC236}">
                  <a16:creationId xmlns:a16="http://schemas.microsoft.com/office/drawing/2014/main" id="{5BEAD282-37D0-A94B-A9F3-01D6D73D9527}"/>
                </a:ext>
              </a:extLst>
            </p:cNvPr>
            <p:cNvSpPr>
              <a:spLocks/>
            </p:cNvSpPr>
            <p:nvPr/>
          </p:nvSpPr>
          <p:spPr bwMode="auto">
            <a:xfrm>
              <a:off x="6473636" y="4740849"/>
              <a:ext cx="481712" cy="305517"/>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3" name="Freeform 21">
              <a:extLst>
                <a:ext uri="{FF2B5EF4-FFF2-40B4-BE49-F238E27FC236}">
                  <a16:creationId xmlns:a16="http://schemas.microsoft.com/office/drawing/2014/main" id="{4C4F0A3A-B4A8-FD46-AEE6-B987D1FAB604}"/>
                </a:ext>
              </a:extLst>
            </p:cNvPr>
            <p:cNvSpPr>
              <a:spLocks/>
            </p:cNvSpPr>
            <p:nvPr/>
          </p:nvSpPr>
          <p:spPr bwMode="auto">
            <a:xfrm>
              <a:off x="6548296" y="5018133"/>
              <a:ext cx="543077" cy="421473"/>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56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dirty="0">
                <a:ln>
                  <a:noFill/>
                </a:ln>
                <a:solidFill>
                  <a:srgbClr val="56B3E5"/>
                </a:solidFill>
                <a:effectLst/>
                <a:uLnTx/>
                <a:uFillTx/>
                <a:latin typeface="Calibri"/>
                <a:ea typeface="宋体" panose="02010600030101010101" pitchFamily="2" charset="-122"/>
                <a:cs typeface="+mn-cs"/>
              </a:endParaRPr>
            </a:p>
          </p:txBody>
        </p:sp>
        <p:sp>
          <p:nvSpPr>
            <p:cNvPr id="64" name="Freeform 22">
              <a:extLst>
                <a:ext uri="{FF2B5EF4-FFF2-40B4-BE49-F238E27FC236}">
                  <a16:creationId xmlns:a16="http://schemas.microsoft.com/office/drawing/2014/main" id="{96EC2EF1-0891-DD42-8028-0999F65D346F}"/>
                </a:ext>
              </a:extLst>
            </p:cNvPr>
            <p:cNvSpPr>
              <a:spLocks/>
            </p:cNvSpPr>
            <p:nvPr/>
          </p:nvSpPr>
          <p:spPr bwMode="auto">
            <a:xfrm>
              <a:off x="6673070" y="5385157"/>
              <a:ext cx="386597" cy="385173"/>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Freeform 23">
              <a:extLst>
                <a:ext uri="{FF2B5EF4-FFF2-40B4-BE49-F238E27FC236}">
                  <a16:creationId xmlns:a16="http://schemas.microsoft.com/office/drawing/2014/main" id="{C48EF485-56DF-6A46-B5FC-243CEA4A2322}"/>
                </a:ext>
              </a:extLst>
            </p:cNvPr>
            <p:cNvSpPr>
              <a:spLocks/>
            </p:cNvSpPr>
            <p:nvPr/>
          </p:nvSpPr>
          <p:spPr bwMode="auto">
            <a:xfrm>
              <a:off x="6736480" y="5746132"/>
              <a:ext cx="451029" cy="375091"/>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6" name="Freeform 24">
              <a:extLst>
                <a:ext uri="{FF2B5EF4-FFF2-40B4-BE49-F238E27FC236}">
                  <a16:creationId xmlns:a16="http://schemas.microsoft.com/office/drawing/2014/main" id="{64DC8B8B-BB6B-944C-A6B3-2A5FAE16711A}"/>
                </a:ext>
              </a:extLst>
            </p:cNvPr>
            <p:cNvSpPr>
              <a:spLocks/>
            </p:cNvSpPr>
            <p:nvPr/>
          </p:nvSpPr>
          <p:spPr bwMode="auto">
            <a:xfrm>
              <a:off x="6870459" y="4796306"/>
              <a:ext cx="318072" cy="519279"/>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7" name="Freeform 25">
              <a:extLst>
                <a:ext uri="{FF2B5EF4-FFF2-40B4-BE49-F238E27FC236}">
                  <a16:creationId xmlns:a16="http://schemas.microsoft.com/office/drawing/2014/main" id="{3FF6DCA9-C717-9047-93B8-4093F62863AB}"/>
                </a:ext>
              </a:extLst>
            </p:cNvPr>
            <p:cNvSpPr>
              <a:spLocks/>
            </p:cNvSpPr>
            <p:nvPr/>
          </p:nvSpPr>
          <p:spPr bwMode="auto">
            <a:xfrm>
              <a:off x="7147624" y="4813447"/>
              <a:ext cx="243413" cy="42853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Freeform 26">
              <a:extLst>
                <a:ext uri="{FF2B5EF4-FFF2-40B4-BE49-F238E27FC236}">
                  <a16:creationId xmlns:a16="http://schemas.microsoft.com/office/drawing/2014/main" id="{5E00141E-92E5-A545-86DB-CCE38F8822F1}"/>
                </a:ext>
              </a:extLst>
            </p:cNvPr>
            <p:cNvSpPr>
              <a:spLocks/>
            </p:cNvSpPr>
            <p:nvPr/>
          </p:nvSpPr>
          <p:spPr bwMode="auto">
            <a:xfrm>
              <a:off x="7335807" y="4714632"/>
              <a:ext cx="331368" cy="37005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srgbClr val="4F81BD"/>
                </a:solidFill>
                <a:effectLst/>
                <a:uLnTx/>
                <a:uFillTx/>
                <a:latin typeface="Calibri"/>
                <a:ea typeface="宋体" panose="02010600030101010101" pitchFamily="2" charset="-122"/>
                <a:cs typeface="+mn-cs"/>
              </a:endParaRPr>
            </a:p>
          </p:txBody>
        </p:sp>
        <p:sp>
          <p:nvSpPr>
            <p:cNvPr id="69" name="Freeform 27">
              <a:extLst>
                <a:ext uri="{FF2B5EF4-FFF2-40B4-BE49-F238E27FC236}">
                  <a16:creationId xmlns:a16="http://schemas.microsoft.com/office/drawing/2014/main" id="{3A70D128-746D-8E40-8364-EE616CCDF634}"/>
                </a:ext>
              </a:extLst>
            </p:cNvPr>
            <p:cNvSpPr>
              <a:spLocks/>
            </p:cNvSpPr>
            <p:nvPr/>
          </p:nvSpPr>
          <p:spPr bwMode="auto">
            <a:xfrm>
              <a:off x="7068871" y="5049391"/>
              <a:ext cx="531827" cy="313584"/>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Freeform 28">
              <a:extLst>
                <a:ext uri="{FF2B5EF4-FFF2-40B4-BE49-F238E27FC236}">
                  <a16:creationId xmlns:a16="http://schemas.microsoft.com/office/drawing/2014/main" id="{23F550C1-56CE-6349-9F7F-169652344D79}"/>
                </a:ext>
              </a:extLst>
            </p:cNvPr>
            <p:cNvSpPr>
              <a:spLocks/>
            </p:cNvSpPr>
            <p:nvPr/>
          </p:nvSpPr>
          <p:spPr bwMode="auto">
            <a:xfrm>
              <a:off x="7030007" y="5238952"/>
              <a:ext cx="639213" cy="289385"/>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Freeform 29">
              <a:extLst>
                <a:ext uri="{FF2B5EF4-FFF2-40B4-BE49-F238E27FC236}">
                  <a16:creationId xmlns:a16="http://schemas.microsoft.com/office/drawing/2014/main" id="{66B9DAFF-711B-2146-9EC0-5C4763379356}"/>
                </a:ext>
              </a:extLst>
            </p:cNvPr>
            <p:cNvSpPr>
              <a:spLocks/>
            </p:cNvSpPr>
            <p:nvPr/>
          </p:nvSpPr>
          <p:spPr bwMode="auto">
            <a:xfrm>
              <a:off x="6954325" y="5513213"/>
              <a:ext cx="272050" cy="465839"/>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2" name="Freeform 30">
              <a:extLst>
                <a:ext uri="{FF2B5EF4-FFF2-40B4-BE49-F238E27FC236}">
                  <a16:creationId xmlns:a16="http://schemas.microsoft.com/office/drawing/2014/main" id="{A8548C10-2350-D74F-AA6F-45FA8B3196AD}"/>
                </a:ext>
              </a:extLst>
            </p:cNvPr>
            <p:cNvSpPr>
              <a:spLocks/>
            </p:cNvSpPr>
            <p:nvPr/>
          </p:nvSpPr>
          <p:spPr bwMode="auto">
            <a:xfrm>
              <a:off x="7176260" y="5467839"/>
              <a:ext cx="320118" cy="491046"/>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3" name="Freeform 31">
              <a:extLst>
                <a:ext uri="{FF2B5EF4-FFF2-40B4-BE49-F238E27FC236}">
                  <a16:creationId xmlns:a16="http://schemas.microsoft.com/office/drawing/2014/main" id="{491A65DA-E4CB-4B4E-BFF1-4650CD588126}"/>
                </a:ext>
              </a:extLst>
            </p:cNvPr>
            <p:cNvSpPr>
              <a:spLocks/>
            </p:cNvSpPr>
            <p:nvPr/>
          </p:nvSpPr>
          <p:spPr bwMode="auto">
            <a:xfrm>
              <a:off x="7406377" y="5425489"/>
              <a:ext cx="410120" cy="433573"/>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4" name="Freeform 32">
              <a:extLst>
                <a:ext uri="{FF2B5EF4-FFF2-40B4-BE49-F238E27FC236}">
                  <a16:creationId xmlns:a16="http://schemas.microsoft.com/office/drawing/2014/main" id="{65F042E2-9F56-7548-BA74-BA5FF8F2CAD6}"/>
                </a:ext>
              </a:extLst>
            </p:cNvPr>
            <p:cNvSpPr>
              <a:spLocks/>
            </p:cNvSpPr>
            <p:nvPr/>
          </p:nvSpPr>
          <p:spPr bwMode="auto">
            <a:xfrm>
              <a:off x="7296943" y="5795538"/>
              <a:ext cx="692397" cy="533395"/>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6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5" name="Freeform 33">
              <a:extLst>
                <a:ext uri="{FF2B5EF4-FFF2-40B4-BE49-F238E27FC236}">
                  <a16:creationId xmlns:a16="http://schemas.microsoft.com/office/drawing/2014/main" id="{2ACEC046-74E9-7C4E-B904-4C2AD1DE0E32}"/>
                </a:ext>
              </a:extLst>
            </p:cNvPr>
            <p:cNvSpPr>
              <a:spLocks/>
            </p:cNvSpPr>
            <p:nvPr/>
          </p:nvSpPr>
          <p:spPr bwMode="auto">
            <a:xfrm>
              <a:off x="7581267" y="5355916"/>
              <a:ext cx="383528" cy="302491"/>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6" name="Freeform 34">
              <a:extLst>
                <a:ext uri="{FF2B5EF4-FFF2-40B4-BE49-F238E27FC236}">
                  <a16:creationId xmlns:a16="http://schemas.microsoft.com/office/drawing/2014/main" id="{32FE5070-976A-5349-B213-93A6E3F7372D}"/>
                </a:ext>
              </a:extLst>
            </p:cNvPr>
            <p:cNvSpPr>
              <a:spLocks/>
            </p:cNvSpPr>
            <p:nvPr/>
          </p:nvSpPr>
          <p:spPr bwMode="auto">
            <a:xfrm>
              <a:off x="7487173" y="5108881"/>
              <a:ext cx="662739" cy="33576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7" name="Freeform 35">
              <a:extLst>
                <a:ext uri="{FF2B5EF4-FFF2-40B4-BE49-F238E27FC236}">
                  <a16:creationId xmlns:a16="http://schemas.microsoft.com/office/drawing/2014/main" id="{F8E44878-5EF0-6F4A-B538-1D4CCC4621E8}"/>
                </a:ext>
              </a:extLst>
            </p:cNvPr>
            <p:cNvSpPr>
              <a:spLocks/>
            </p:cNvSpPr>
            <p:nvPr/>
          </p:nvSpPr>
          <p:spPr bwMode="auto">
            <a:xfrm>
              <a:off x="7637516" y="4599685"/>
              <a:ext cx="448984" cy="322658"/>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8" name="Freeform 36">
              <a:extLst>
                <a:ext uri="{FF2B5EF4-FFF2-40B4-BE49-F238E27FC236}">
                  <a16:creationId xmlns:a16="http://schemas.microsoft.com/office/drawing/2014/main" id="{64EC267D-FF98-D446-A1C9-91119D1BD444}"/>
                </a:ext>
              </a:extLst>
            </p:cNvPr>
            <p:cNvSpPr>
              <a:spLocks/>
            </p:cNvSpPr>
            <p:nvPr/>
          </p:nvSpPr>
          <p:spPr bwMode="auto">
            <a:xfrm>
              <a:off x="7657971" y="4271985"/>
              <a:ext cx="504213" cy="425506"/>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6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9" name="Freeform 37">
              <a:extLst>
                <a:ext uri="{FF2B5EF4-FFF2-40B4-BE49-F238E27FC236}">
                  <a16:creationId xmlns:a16="http://schemas.microsoft.com/office/drawing/2014/main" id="{5D5E6B98-00DC-3049-9B0B-7BA3C3306D18}"/>
                </a:ext>
              </a:extLst>
            </p:cNvPr>
            <p:cNvSpPr>
              <a:spLocks/>
            </p:cNvSpPr>
            <p:nvPr/>
          </p:nvSpPr>
          <p:spPr bwMode="auto">
            <a:xfrm>
              <a:off x="8028204" y="4223587"/>
              <a:ext cx="143184" cy="251068"/>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0" name="Freeform 38">
              <a:extLst>
                <a:ext uri="{FF2B5EF4-FFF2-40B4-BE49-F238E27FC236}">
                  <a16:creationId xmlns:a16="http://schemas.microsoft.com/office/drawing/2014/main" id="{085770F3-1425-0744-9897-2466CD31A9B4}"/>
                </a:ext>
              </a:extLst>
            </p:cNvPr>
            <p:cNvSpPr>
              <a:spLocks/>
            </p:cNvSpPr>
            <p:nvPr/>
          </p:nvSpPr>
          <p:spPr bwMode="auto">
            <a:xfrm>
              <a:off x="8038432" y="4640019"/>
              <a:ext cx="116593" cy="227878"/>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1" name="Freeform 39">
              <a:extLst>
                <a:ext uri="{FF2B5EF4-FFF2-40B4-BE49-F238E27FC236}">
                  <a16:creationId xmlns:a16="http://schemas.microsoft.com/office/drawing/2014/main" id="{76311042-9358-F144-9C59-35EF252F6E11}"/>
                </a:ext>
              </a:extLst>
            </p:cNvPr>
            <p:cNvSpPr>
              <a:spLocks/>
            </p:cNvSpPr>
            <p:nvPr/>
          </p:nvSpPr>
          <p:spPr bwMode="auto">
            <a:xfrm>
              <a:off x="8127410" y="4500871"/>
              <a:ext cx="136025" cy="119989"/>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2" name="Freeform 40">
              <a:extLst>
                <a:ext uri="{FF2B5EF4-FFF2-40B4-BE49-F238E27FC236}">
                  <a16:creationId xmlns:a16="http://schemas.microsoft.com/office/drawing/2014/main" id="{7548A342-D312-0F45-A286-F0364603ADAC}"/>
                </a:ext>
              </a:extLst>
            </p:cNvPr>
            <p:cNvSpPr>
              <a:spLocks/>
            </p:cNvSpPr>
            <p:nvPr/>
          </p:nvSpPr>
          <p:spPr bwMode="auto">
            <a:xfrm>
              <a:off x="8117182" y="4391974"/>
              <a:ext cx="266936" cy="162337"/>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3" name="Freeform 41">
              <a:extLst>
                <a:ext uri="{FF2B5EF4-FFF2-40B4-BE49-F238E27FC236}">
                  <a16:creationId xmlns:a16="http://schemas.microsoft.com/office/drawing/2014/main" id="{6702B1B6-929F-ED47-8786-B4EAC2E83438}"/>
                </a:ext>
              </a:extLst>
            </p:cNvPr>
            <p:cNvSpPr>
              <a:spLocks/>
            </p:cNvSpPr>
            <p:nvPr/>
          </p:nvSpPr>
          <p:spPr bwMode="auto">
            <a:xfrm>
              <a:off x="8152979" y="4205437"/>
              <a:ext cx="118637" cy="250060"/>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4" name="Freeform 42">
              <a:extLst>
                <a:ext uri="{FF2B5EF4-FFF2-40B4-BE49-F238E27FC236}">
                  <a16:creationId xmlns:a16="http://schemas.microsoft.com/office/drawing/2014/main" id="{54AB918C-8354-4D4C-BAB0-E86ACF817963}"/>
                </a:ext>
              </a:extLst>
            </p:cNvPr>
            <p:cNvSpPr>
              <a:spLocks/>
            </p:cNvSpPr>
            <p:nvPr/>
          </p:nvSpPr>
          <p:spPr bwMode="auto">
            <a:xfrm>
              <a:off x="8178546" y="3955376"/>
              <a:ext cx="268982" cy="422481"/>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5" name="Freeform 43">
              <a:extLst>
                <a:ext uri="{FF2B5EF4-FFF2-40B4-BE49-F238E27FC236}">
                  <a16:creationId xmlns:a16="http://schemas.microsoft.com/office/drawing/2014/main" id="{14657D1B-CB9C-8C45-947A-37AA858A45A9}"/>
                </a:ext>
              </a:extLst>
            </p:cNvPr>
            <p:cNvSpPr>
              <a:spLocks/>
            </p:cNvSpPr>
            <p:nvPr/>
          </p:nvSpPr>
          <p:spPr bwMode="auto">
            <a:xfrm>
              <a:off x="8141729" y="4591618"/>
              <a:ext cx="120683" cy="99823"/>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6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6" name="Freeform 44">
              <a:extLst>
                <a:ext uri="{FF2B5EF4-FFF2-40B4-BE49-F238E27FC236}">
                  <a16:creationId xmlns:a16="http://schemas.microsoft.com/office/drawing/2014/main" id="{7B67631F-F64C-4148-836A-E3282A840ABF}"/>
                </a:ext>
              </a:extLst>
            </p:cNvPr>
            <p:cNvSpPr>
              <a:spLocks/>
            </p:cNvSpPr>
            <p:nvPr/>
          </p:nvSpPr>
          <p:spPr bwMode="auto">
            <a:xfrm>
              <a:off x="8232753" y="4488772"/>
              <a:ext cx="60342" cy="68566"/>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56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7" name="Freeform 45">
              <a:extLst>
                <a:ext uri="{FF2B5EF4-FFF2-40B4-BE49-F238E27FC236}">
                  <a16:creationId xmlns:a16="http://schemas.microsoft.com/office/drawing/2014/main" id="{0E219CEC-F121-2049-8E2E-8B3CCFB5BEF7}"/>
                </a:ext>
              </a:extLst>
            </p:cNvPr>
            <p:cNvSpPr>
              <a:spLocks/>
            </p:cNvSpPr>
            <p:nvPr/>
          </p:nvSpPr>
          <p:spPr bwMode="auto">
            <a:xfrm>
              <a:off x="6879664" y="4327443"/>
              <a:ext cx="423415" cy="193595"/>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Freeform 46">
              <a:extLst>
                <a:ext uri="{FF2B5EF4-FFF2-40B4-BE49-F238E27FC236}">
                  <a16:creationId xmlns:a16="http://schemas.microsoft.com/office/drawing/2014/main" id="{62760F3F-5935-0C41-8767-D056E81D9A39}"/>
                </a:ext>
              </a:extLst>
            </p:cNvPr>
            <p:cNvSpPr>
              <a:spLocks/>
            </p:cNvSpPr>
            <p:nvPr/>
          </p:nvSpPr>
          <p:spPr bwMode="auto">
            <a:xfrm>
              <a:off x="7171146" y="4445413"/>
              <a:ext cx="306822" cy="390216"/>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Freeform 47">
              <a:extLst>
                <a:ext uri="{FF2B5EF4-FFF2-40B4-BE49-F238E27FC236}">
                  <a16:creationId xmlns:a16="http://schemas.microsoft.com/office/drawing/2014/main" id="{96A1E234-D1B2-5B42-9707-D0C8EBC755CB}"/>
                </a:ext>
              </a:extLst>
            </p:cNvPr>
            <p:cNvSpPr>
              <a:spLocks/>
            </p:cNvSpPr>
            <p:nvPr/>
          </p:nvSpPr>
          <p:spPr bwMode="auto">
            <a:xfrm>
              <a:off x="4593836" y="4057216"/>
              <a:ext cx="521599" cy="375091"/>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0" name="Freeform 48">
              <a:extLst>
                <a:ext uri="{FF2B5EF4-FFF2-40B4-BE49-F238E27FC236}">
                  <a16:creationId xmlns:a16="http://schemas.microsoft.com/office/drawing/2014/main" id="{1C74D900-02B4-C548-AFCD-8B5B8A4D39A3}"/>
                </a:ext>
              </a:extLst>
            </p:cNvPr>
            <p:cNvSpPr>
              <a:spLocks/>
            </p:cNvSpPr>
            <p:nvPr/>
          </p:nvSpPr>
          <p:spPr bwMode="auto">
            <a:xfrm>
              <a:off x="4447582" y="4289126"/>
              <a:ext cx="631033" cy="510204"/>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1" name="Freeform 49">
              <a:extLst>
                <a:ext uri="{FF2B5EF4-FFF2-40B4-BE49-F238E27FC236}">
                  <a16:creationId xmlns:a16="http://schemas.microsoft.com/office/drawing/2014/main" id="{9E2157C2-006B-E74E-9CD8-7C2ABED9B4B7}"/>
                </a:ext>
              </a:extLst>
            </p:cNvPr>
            <p:cNvSpPr>
              <a:spLocks/>
            </p:cNvSpPr>
            <p:nvPr/>
          </p:nvSpPr>
          <p:spPr bwMode="auto">
            <a:xfrm>
              <a:off x="4402582" y="4662200"/>
              <a:ext cx="677055" cy="1067798"/>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6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Freeform 50">
              <a:extLst>
                <a:ext uri="{FF2B5EF4-FFF2-40B4-BE49-F238E27FC236}">
                  <a16:creationId xmlns:a16="http://schemas.microsoft.com/office/drawing/2014/main" id="{6939F389-6CCD-D94C-BE67-216FA7CEB704}"/>
                </a:ext>
              </a:extLst>
            </p:cNvPr>
            <p:cNvSpPr>
              <a:spLocks/>
            </p:cNvSpPr>
            <p:nvPr/>
          </p:nvSpPr>
          <p:spPr bwMode="auto">
            <a:xfrm>
              <a:off x="4705314" y="4752948"/>
              <a:ext cx="497053" cy="740098"/>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Freeform 51">
              <a:extLst>
                <a:ext uri="{FF2B5EF4-FFF2-40B4-BE49-F238E27FC236}">
                  <a16:creationId xmlns:a16="http://schemas.microsoft.com/office/drawing/2014/main" id="{53642363-A992-054E-BF76-FC30B425B4C3}"/>
                </a:ext>
              </a:extLst>
            </p:cNvPr>
            <p:cNvSpPr>
              <a:spLocks/>
            </p:cNvSpPr>
            <p:nvPr/>
          </p:nvSpPr>
          <p:spPr bwMode="auto">
            <a:xfrm>
              <a:off x="4983500" y="4158047"/>
              <a:ext cx="458189" cy="725981"/>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4" name="Freeform 52">
              <a:extLst>
                <a:ext uri="{FF2B5EF4-FFF2-40B4-BE49-F238E27FC236}">
                  <a16:creationId xmlns:a16="http://schemas.microsoft.com/office/drawing/2014/main" id="{82FE87FE-CE5E-324E-BA13-3ABF2409433F}"/>
                </a:ext>
              </a:extLst>
            </p:cNvPr>
            <p:cNvSpPr>
              <a:spLocks/>
            </p:cNvSpPr>
            <p:nvPr/>
          </p:nvSpPr>
          <p:spPr bwMode="auto">
            <a:xfrm>
              <a:off x="7586379" y="4890079"/>
              <a:ext cx="510349" cy="370050"/>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56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5" name="Freeform 53">
              <a:extLst>
                <a:ext uri="{FF2B5EF4-FFF2-40B4-BE49-F238E27FC236}">
                  <a16:creationId xmlns:a16="http://schemas.microsoft.com/office/drawing/2014/main" id="{B28B898E-004B-1C4C-A8A0-A2FE703CE639}"/>
                </a:ext>
              </a:extLst>
            </p:cNvPr>
            <p:cNvSpPr>
              <a:spLocks/>
            </p:cNvSpPr>
            <p:nvPr/>
          </p:nvSpPr>
          <p:spPr bwMode="auto">
            <a:xfrm>
              <a:off x="7561833" y="4849745"/>
              <a:ext cx="346710" cy="334758"/>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Freeform 54">
              <a:extLst>
                <a:ext uri="{FF2B5EF4-FFF2-40B4-BE49-F238E27FC236}">
                  <a16:creationId xmlns:a16="http://schemas.microsoft.com/office/drawing/2014/main" id="{A4804410-E369-5948-AF62-5B409A58DDB5}"/>
                </a:ext>
              </a:extLst>
            </p:cNvPr>
            <p:cNvSpPr>
              <a:spLocks/>
            </p:cNvSpPr>
            <p:nvPr/>
          </p:nvSpPr>
          <p:spPr bwMode="auto">
            <a:xfrm>
              <a:off x="7769451" y="4814456"/>
              <a:ext cx="342618" cy="167379"/>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Freeform 55">
              <a:extLst>
                <a:ext uri="{FF2B5EF4-FFF2-40B4-BE49-F238E27FC236}">
                  <a16:creationId xmlns:a16="http://schemas.microsoft.com/office/drawing/2014/main" id="{52B59C16-A767-3748-903D-8E810820CA1F}"/>
                </a:ext>
              </a:extLst>
            </p:cNvPr>
            <p:cNvSpPr>
              <a:spLocks/>
            </p:cNvSpPr>
            <p:nvPr/>
          </p:nvSpPr>
          <p:spPr bwMode="auto">
            <a:xfrm>
              <a:off x="8032296" y="4812440"/>
              <a:ext cx="84887" cy="115956"/>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55B3E5"/>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8" name="Freeform 56">
              <a:extLst>
                <a:ext uri="{FF2B5EF4-FFF2-40B4-BE49-F238E27FC236}">
                  <a16:creationId xmlns:a16="http://schemas.microsoft.com/office/drawing/2014/main" id="{3E90E0D8-DCFB-4644-B3DB-71CF662FF608}"/>
                </a:ext>
              </a:extLst>
            </p:cNvPr>
            <p:cNvSpPr>
              <a:spLocks/>
            </p:cNvSpPr>
            <p:nvPr/>
          </p:nvSpPr>
          <p:spPr bwMode="auto">
            <a:xfrm>
              <a:off x="8076273" y="4952593"/>
              <a:ext cx="38864" cy="72598"/>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chemeClr val="bg1">
                <a:lumMod val="75000"/>
              </a:schemeClr>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9" name="Freeform 57">
              <a:extLst>
                <a:ext uri="{FF2B5EF4-FFF2-40B4-BE49-F238E27FC236}">
                  <a16:creationId xmlns:a16="http://schemas.microsoft.com/office/drawing/2014/main" id="{D0225932-154A-134D-B4BA-F60A17133102}"/>
                </a:ext>
              </a:extLst>
            </p:cNvPr>
            <p:cNvSpPr>
              <a:spLocks/>
            </p:cNvSpPr>
            <p:nvPr/>
          </p:nvSpPr>
          <p:spPr bwMode="auto">
            <a:xfrm>
              <a:off x="7922861" y="4889070"/>
              <a:ext cx="24545" cy="22183"/>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chemeClr val="tx1"/>
            </a:solidFill>
            <a:ln w="12700" cmpd="sng">
              <a:solidFill>
                <a:srgbClr val="FFFFFF"/>
              </a:solidFill>
              <a:prstDash val="solid"/>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Rectangle 135">
              <a:extLst>
                <a:ext uri="{FF2B5EF4-FFF2-40B4-BE49-F238E27FC236}">
                  <a16:creationId xmlns:a16="http://schemas.microsoft.com/office/drawing/2014/main" id="{B424AD4C-DFCB-1440-8F1E-EF4B8BDA8657}"/>
                </a:ext>
              </a:extLst>
            </p:cNvPr>
            <p:cNvSpPr>
              <a:spLocks noChangeArrowheads="1"/>
            </p:cNvSpPr>
            <p:nvPr/>
          </p:nvSpPr>
          <p:spPr bwMode="auto">
            <a:xfrm>
              <a:off x="4702579" y="4165281"/>
              <a:ext cx="299049"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WA</a:t>
              </a:r>
            </a:p>
          </p:txBody>
        </p:sp>
        <p:sp>
          <p:nvSpPr>
            <p:cNvPr id="101" name="Rectangle 136">
              <a:extLst>
                <a:ext uri="{FF2B5EF4-FFF2-40B4-BE49-F238E27FC236}">
                  <a16:creationId xmlns:a16="http://schemas.microsoft.com/office/drawing/2014/main" id="{1D76DEBB-B692-604F-8E5D-F05EFC525497}"/>
                </a:ext>
              </a:extLst>
            </p:cNvPr>
            <p:cNvSpPr>
              <a:spLocks noChangeArrowheads="1"/>
            </p:cNvSpPr>
            <p:nvPr/>
          </p:nvSpPr>
          <p:spPr bwMode="auto">
            <a:xfrm>
              <a:off x="4609678" y="4473009"/>
              <a:ext cx="276350"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OR</a:t>
              </a:r>
            </a:p>
          </p:txBody>
        </p:sp>
        <p:sp>
          <p:nvSpPr>
            <p:cNvPr id="102" name="Rectangle 137">
              <a:extLst>
                <a:ext uri="{FF2B5EF4-FFF2-40B4-BE49-F238E27FC236}">
                  <a16:creationId xmlns:a16="http://schemas.microsoft.com/office/drawing/2014/main" id="{397477EC-76AF-F24A-9790-143B4C13B245}"/>
                </a:ext>
              </a:extLst>
            </p:cNvPr>
            <p:cNvSpPr>
              <a:spLocks noChangeArrowheads="1"/>
            </p:cNvSpPr>
            <p:nvPr/>
          </p:nvSpPr>
          <p:spPr bwMode="auto">
            <a:xfrm>
              <a:off x="4517627" y="5113688"/>
              <a:ext cx="266264"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CA</a:t>
              </a:r>
            </a:p>
          </p:txBody>
        </p:sp>
        <p:sp>
          <p:nvSpPr>
            <p:cNvPr id="103" name="Rectangle 138">
              <a:extLst>
                <a:ext uri="{FF2B5EF4-FFF2-40B4-BE49-F238E27FC236}">
                  <a16:creationId xmlns:a16="http://schemas.microsoft.com/office/drawing/2014/main" id="{3EBE2DAB-4C1C-AC40-8C4E-12A7640EF287}"/>
                </a:ext>
              </a:extLst>
            </p:cNvPr>
            <p:cNvSpPr>
              <a:spLocks noChangeArrowheads="1"/>
            </p:cNvSpPr>
            <p:nvPr/>
          </p:nvSpPr>
          <p:spPr bwMode="auto">
            <a:xfrm>
              <a:off x="5397564" y="4335793"/>
              <a:ext cx="277611"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MT</a:t>
              </a:r>
            </a:p>
          </p:txBody>
        </p:sp>
        <p:sp>
          <p:nvSpPr>
            <p:cNvPr id="104" name="Rectangle 139">
              <a:extLst>
                <a:ext uri="{FF2B5EF4-FFF2-40B4-BE49-F238E27FC236}">
                  <a16:creationId xmlns:a16="http://schemas.microsoft.com/office/drawing/2014/main" id="{1FECAE51-AC1E-A34D-A968-836695E65692}"/>
                </a:ext>
              </a:extLst>
            </p:cNvPr>
            <p:cNvSpPr>
              <a:spLocks noChangeArrowheads="1"/>
            </p:cNvSpPr>
            <p:nvPr/>
          </p:nvSpPr>
          <p:spPr bwMode="auto">
            <a:xfrm>
              <a:off x="5063337" y="4558769"/>
              <a:ext cx="256176"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ID</a:t>
              </a:r>
            </a:p>
          </p:txBody>
        </p:sp>
        <p:sp>
          <p:nvSpPr>
            <p:cNvPr id="105" name="Rectangle 140">
              <a:extLst>
                <a:ext uri="{FF2B5EF4-FFF2-40B4-BE49-F238E27FC236}">
                  <a16:creationId xmlns:a16="http://schemas.microsoft.com/office/drawing/2014/main" id="{B145347B-7D5E-FB49-8D4C-5C0FCFBB82F3}"/>
                </a:ext>
              </a:extLst>
            </p:cNvPr>
            <p:cNvSpPr>
              <a:spLocks noChangeArrowheads="1"/>
            </p:cNvSpPr>
            <p:nvPr/>
          </p:nvSpPr>
          <p:spPr bwMode="auto">
            <a:xfrm>
              <a:off x="4843068" y="5084681"/>
              <a:ext cx="275090"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NV</a:t>
              </a:r>
            </a:p>
          </p:txBody>
        </p:sp>
        <p:sp>
          <p:nvSpPr>
            <p:cNvPr id="106" name="Rectangle 141">
              <a:extLst>
                <a:ext uri="{FF2B5EF4-FFF2-40B4-BE49-F238E27FC236}">
                  <a16:creationId xmlns:a16="http://schemas.microsoft.com/office/drawing/2014/main" id="{5E8E8EDA-4665-C04A-B160-78C65E06CB41}"/>
                </a:ext>
              </a:extLst>
            </p:cNvPr>
            <p:cNvSpPr>
              <a:spLocks noChangeArrowheads="1"/>
            </p:cNvSpPr>
            <p:nvPr/>
          </p:nvSpPr>
          <p:spPr bwMode="auto">
            <a:xfrm>
              <a:off x="5159249" y="5536646"/>
              <a:ext cx="263742"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AZ</a:t>
              </a:r>
            </a:p>
          </p:txBody>
        </p:sp>
        <p:sp>
          <p:nvSpPr>
            <p:cNvPr id="107" name="Rectangle 142">
              <a:extLst>
                <a:ext uri="{FF2B5EF4-FFF2-40B4-BE49-F238E27FC236}">
                  <a16:creationId xmlns:a16="http://schemas.microsoft.com/office/drawing/2014/main" id="{BD52095B-CD23-3648-A300-B7ACFAEB6802}"/>
                </a:ext>
              </a:extLst>
            </p:cNvPr>
            <p:cNvSpPr>
              <a:spLocks noChangeArrowheads="1"/>
            </p:cNvSpPr>
            <p:nvPr/>
          </p:nvSpPr>
          <p:spPr bwMode="auto">
            <a:xfrm>
              <a:off x="5213647" y="5068286"/>
              <a:ext cx="266264"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UT</a:t>
              </a:r>
            </a:p>
          </p:txBody>
        </p:sp>
        <p:sp>
          <p:nvSpPr>
            <p:cNvPr id="108" name="Rectangle 143">
              <a:extLst>
                <a:ext uri="{FF2B5EF4-FFF2-40B4-BE49-F238E27FC236}">
                  <a16:creationId xmlns:a16="http://schemas.microsoft.com/office/drawing/2014/main" id="{456EDE06-1605-AF4E-B0B5-2375D6A29699}"/>
                </a:ext>
              </a:extLst>
            </p:cNvPr>
            <p:cNvSpPr>
              <a:spLocks noChangeArrowheads="1"/>
            </p:cNvSpPr>
            <p:nvPr/>
          </p:nvSpPr>
          <p:spPr bwMode="auto">
            <a:xfrm>
              <a:off x="5534890" y="4702039"/>
              <a:ext cx="295264"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WY</a:t>
              </a:r>
            </a:p>
          </p:txBody>
        </p:sp>
        <p:sp>
          <p:nvSpPr>
            <p:cNvPr id="109" name="Rectangle 144">
              <a:extLst>
                <a:ext uri="{FF2B5EF4-FFF2-40B4-BE49-F238E27FC236}">
                  <a16:creationId xmlns:a16="http://schemas.microsoft.com/office/drawing/2014/main" id="{6A695202-C15D-614D-990E-AD4E3D3E25F9}"/>
                </a:ext>
              </a:extLst>
            </p:cNvPr>
            <p:cNvSpPr>
              <a:spLocks noChangeArrowheads="1"/>
            </p:cNvSpPr>
            <p:nvPr/>
          </p:nvSpPr>
          <p:spPr bwMode="auto">
            <a:xfrm>
              <a:off x="5654290" y="5144696"/>
              <a:ext cx="271307"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a:t>
              </a:r>
            </a:p>
          </p:txBody>
        </p:sp>
        <p:sp>
          <p:nvSpPr>
            <p:cNvPr id="110" name="Rectangle 145">
              <a:extLst>
                <a:ext uri="{FF2B5EF4-FFF2-40B4-BE49-F238E27FC236}">
                  <a16:creationId xmlns:a16="http://schemas.microsoft.com/office/drawing/2014/main" id="{766C2041-D0A8-7B4B-BC69-63832C95CCA5}"/>
                </a:ext>
              </a:extLst>
            </p:cNvPr>
            <p:cNvSpPr>
              <a:spLocks noChangeArrowheads="1"/>
            </p:cNvSpPr>
            <p:nvPr/>
          </p:nvSpPr>
          <p:spPr bwMode="auto">
            <a:xfrm>
              <a:off x="5582383" y="5526348"/>
              <a:ext cx="290222"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NM</a:t>
              </a:r>
            </a:p>
          </p:txBody>
        </p:sp>
        <p:sp>
          <p:nvSpPr>
            <p:cNvPr id="111" name="Rectangle 146">
              <a:extLst>
                <a:ext uri="{FF2B5EF4-FFF2-40B4-BE49-F238E27FC236}">
                  <a16:creationId xmlns:a16="http://schemas.microsoft.com/office/drawing/2014/main" id="{30370694-880D-3B40-AE39-F1BF4A6448AA}"/>
                </a:ext>
              </a:extLst>
            </p:cNvPr>
            <p:cNvSpPr>
              <a:spLocks noChangeArrowheads="1"/>
            </p:cNvSpPr>
            <p:nvPr/>
          </p:nvSpPr>
          <p:spPr bwMode="auto">
            <a:xfrm>
              <a:off x="6141009" y="5846183"/>
              <a:ext cx="262479"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TX</a:t>
              </a:r>
            </a:p>
          </p:txBody>
        </p:sp>
        <p:sp>
          <p:nvSpPr>
            <p:cNvPr id="112" name="Rectangle 147">
              <a:extLst>
                <a:ext uri="{FF2B5EF4-FFF2-40B4-BE49-F238E27FC236}">
                  <a16:creationId xmlns:a16="http://schemas.microsoft.com/office/drawing/2014/main" id="{6114289D-1D37-2244-BA89-E07BFD92B472}"/>
                </a:ext>
              </a:extLst>
            </p:cNvPr>
            <p:cNvSpPr>
              <a:spLocks noChangeArrowheads="1"/>
            </p:cNvSpPr>
            <p:nvPr/>
          </p:nvSpPr>
          <p:spPr bwMode="auto">
            <a:xfrm>
              <a:off x="6355730" y="5479937"/>
              <a:ext cx="275090"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OK</a:t>
              </a:r>
            </a:p>
          </p:txBody>
        </p:sp>
        <p:sp>
          <p:nvSpPr>
            <p:cNvPr id="113" name="Rectangle 148">
              <a:extLst>
                <a:ext uri="{FF2B5EF4-FFF2-40B4-BE49-F238E27FC236}">
                  <a16:creationId xmlns:a16="http://schemas.microsoft.com/office/drawing/2014/main" id="{116DE7DA-3A6B-3D4A-A68A-26816E3929B3}"/>
                </a:ext>
              </a:extLst>
            </p:cNvPr>
            <p:cNvSpPr>
              <a:spLocks noChangeArrowheads="1"/>
            </p:cNvSpPr>
            <p:nvPr/>
          </p:nvSpPr>
          <p:spPr bwMode="auto">
            <a:xfrm>
              <a:off x="6186880" y="5160101"/>
              <a:ext cx="263742"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KS</a:t>
              </a:r>
            </a:p>
          </p:txBody>
        </p:sp>
        <p:sp>
          <p:nvSpPr>
            <p:cNvPr id="114" name="Rectangle 149">
              <a:extLst>
                <a:ext uri="{FF2B5EF4-FFF2-40B4-BE49-F238E27FC236}">
                  <a16:creationId xmlns:a16="http://schemas.microsoft.com/office/drawing/2014/main" id="{6662F18C-3CFA-A843-AC39-CDAC65B7F391}"/>
                </a:ext>
              </a:extLst>
            </p:cNvPr>
            <p:cNvSpPr>
              <a:spLocks noChangeArrowheads="1"/>
            </p:cNvSpPr>
            <p:nvPr/>
          </p:nvSpPr>
          <p:spPr bwMode="auto">
            <a:xfrm>
              <a:off x="6093396" y="4884659"/>
              <a:ext cx="268786"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NE</a:t>
              </a:r>
            </a:p>
          </p:txBody>
        </p:sp>
        <p:sp>
          <p:nvSpPr>
            <p:cNvPr id="115" name="Rectangle 150">
              <a:extLst>
                <a:ext uri="{FF2B5EF4-FFF2-40B4-BE49-F238E27FC236}">
                  <a16:creationId xmlns:a16="http://schemas.microsoft.com/office/drawing/2014/main" id="{C1B68005-869A-0143-AD6E-CA075CA4BD93}"/>
                </a:ext>
              </a:extLst>
            </p:cNvPr>
            <p:cNvSpPr>
              <a:spLocks noChangeArrowheads="1"/>
            </p:cNvSpPr>
            <p:nvPr/>
          </p:nvSpPr>
          <p:spPr bwMode="auto">
            <a:xfrm>
              <a:off x="6093396" y="4610226"/>
              <a:ext cx="268786"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SD</a:t>
              </a:r>
            </a:p>
          </p:txBody>
        </p:sp>
        <p:sp>
          <p:nvSpPr>
            <p:cNvPr id="116" name="Rectangle 151">
              <a:extLst>
                <a:ext uri="{FF2B5EF4-FFF2-40B4-BE49-F238E27FC236}">
                  <a16:creationId xmlns:a16="http://schemas.microsoft.com/office/drawing/2014/main" id="{99225C11-46DF-B24A-88F7-5424F9056659}"/>
                </a:ext>
              </a:extLst>
            </p:cNvPr>
            <p:cNvSpPr>
              <a:spLocks noChangeArrowheads="1"/>
            </p:cNvSpPr>
            <p:nvPr/>
          </p:nvSpPr>
          <p:spPr bwMode="auto">
            <a:xfrm>
              <a:off x="6042240" y="4335793"/>
              <a:ext cx="280134"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ND</a:t>
              </a:r>
            </a:p>
          </p:txBody>
        </p:sp>
        <p:sp>
          <p:nvSpPr>
            <p:cNvPr id="117" name="Rectangle 152">
              <a:extLst>
                <a:ext uri="{FF2B5EF4-FFF2-40B4-BE49-F238E27FC236}">
                  <a16:creationId xmlns:a16="http://schemas.microsoft.com/office/drawing/2014/main" id="{DEDD559F-AB1D-774C-B0C8-9632420F07DE}"/>
                </a:ext>
              </a:extLst>
            </p:cNvPr>
            <p:cNvSpPr>
              <a:spLocks noChangeArrowheads="1"/>
            </p:cNvSpPr>
            <p:nvPr/>
          </p:nvSpPr>
          <p:spPr bwMode="auto">
            <a:xfrm>
              <a:off x="6428643" y="4427605"/>
              <a:ext cx="290222"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MN</a:t>
              </a:r>
            </a:p>
          </p:txBody>
        </p:sp>
        <p:sp>
          <p:nvSpPr>
            <p:cNvPr id="118" name="Rectangle 153">
              <a:extLst>
                <a:ext uri="{FF2B5EF4-FFF2-40B4-BE49-F238E27FC236}">
                  <a16:creationId xmlns:a16="http://schemas.microsoft.com/office/drawing/2014/main" id="{E58B31F6-C583-F249-B680-279617EA27F5}"/>
                </a:ext>
              </a:extLst>
            </p:cNvPr>
            <p:cNvSpPr>
              <a:spLocks noChangeArrowheads="1"/>
            </p:cNvSpPr>
            <p:nvPr/>
          </p:nvSpPr>
          <p:spPr bwMode="auto">
            <a:xfrm>
              <a:off x="6558962" y="4805961"/>
              <a:ext cx="252392"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IA</a:t>
              </a:r>
            </a:p>
          </p:txBody>
        </p:sp>
        <p:sp>
          <p:nvSpPr>
            <p:cNvPr id="119" name="Rectangle 154">
              <a:extLst>
                <a:ext uri="{FF2B5EF4-FFF2-40B4-BE49-F238E27FC236}">
                  <a16:creationId xmlns:a16="http://schemas.microsoft.com/office/drawing/2014/main" id="{B38405F6-8BEE-FF40-B45F-93E7BBC2C4CD}"/>
                </a:ext>
              </a:extLst>
            </p:cNvPr>
            <p:cNvSpPr>
              <a:spLocks noChangeArrowheads="1"/>
            </p:cNvSpPr>
            <p:nvPr/>
          </p:nvSpPr>
          <p:spPr bwMode="auto">
            <a:xfrm>
              <a:off x="6648386" y="5160101"/>
              <a:ext cx="290222"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MO</a:t>
              </a:r>
            </a:p>
          </p:txBody>
        </p:sp>
        <p:sp>
          <p:nvSpPr>
            <p:cNvPr id="120" name="Rectangle 155">
              <a:extLst>
                <a:ext uri="{FF2B5EF4-FFF2-40B4-BE49-F238E27FC236}">
                  <a16:creationId xmlns:a16="http://schemas.microsoft.com/office/drawing/2014/main" id="{142D03F5-0E0C-E746-A66F-A20CAF91970B}"/>
                </a:ext>
              </a:extLst>
            </p:cNvPr>
            <p:cNvSpPr>
              <a:spLocks noChangeArrowheads="1"/>
            </p:cNvSpPr>
            <p:nvPr/>
          </p:nvSpPr>
          <p:spPr bwMode="auto">
            <a:xfrm>
              <a:off x="6696169" y="5479937"/>
              <a:ext cx="271307"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AR</a:t>
              </a:r>
            </a:p>
          </p:txBody>
        </p:sp>
        <p:sp>
          <p:nvSpPr>
            <p:cNvPr id="121" name="Rectangle 156">
              <a:extLst>
                <a:ext uri="{FF2B5EF4-FFF2-40B4-BE49-F238E27FC236}">
                  <a16:creationId xmlns:a16="http://schemas.microsoft.com/office/drawing/2014/main" id="{9D9FD84A-05D7-E240-BC08-39920EDCDFA1}"/>
                </a:ext>
              </a:extLst>
            </p:cNvPr>
            <p:cNvSpPr>
              <a:spLocks noChangeArrowheads="1"/>
            </p:cNvSpPr>
            <p:nvPr/>
          </p:nvSpPr>
          <p:spPr bwMode="auto">
            <a:xfrm>
              <a:off x="6739150" y="5846183"/>
              <a:ext cx="259958"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LA</a:t>
              </a:r>
            </a:p>
          </p:txBody>
        </p:sp>
        <p:sp>
          <p:nvSpPr>
            <p:cNvPr id="122" name="Rectangle 157">
              <a:extLst>
                <a:ext uri="{FF2B5EF4-FFF2-40B4-BE49-F238E27FC236}">
                  <a16:creationId xmlns:a16="http://schemas.microsoft.com/office/drawing/2014/main" id="{F533E54D-76D0-F84E-B745-2626E495B5D1}"/>
                </a:ext>
              </a:extLst>
            </p:cNvPr>
            <p:cNvSpPr>
              <a:spLocks noChangeArrowheads="1"/>
            </p:cNvSpPr>
            <p:nvPr/>
          </p:nvSpPr>
          <p:spPr bwMode="auto">
            <a:xfrm>
              <a:off x="6973452" y="5663564"/>
              <a:ext cx="278872"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MS</a:t>
              </a:r>
            </a:p>
          </p:txBody>
        </p:sp>
        <p:sp>
          <p:nvSpPr>
            <p:cNvPr id="123" name="Rectangle 158">
              <a:extLst>
                <a:ext uri="{FF2B5EF4-FFF2-40B4-BE49-F238E27FC236}">
                  <a16:creationId xmlns:a16="http://schemas.microsoft.com/office/drawing/2014/main" id="{1B028ECE-6DB7-1A41-BC8B-83BB1508B897}"/>
                </a:ext>
              </a:extLst>
            </p:cNvPr>
            <p:cNvSpPr>
              <a:spLocks noChangeArrowheads="1"/>
            </p:cNvSpPr>
            <p:nvPr/>
          </p:nvSpPr>
          <p:spPr bwMode="auto">
            <a:xfrm>
              <a:off x="7207251" y="5617153"/>
              <a:ext cx="259958"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AL</a:t>
              </a:r>
            </a:p>
          </p:txBody>
        </p:sp>
        <p:sp>
          <p:nvSpPr>
            <p:cNvPr id="124" name="Rectangle 159">
              <a:extLst>
                <a:ext uri="{FF2B5EF4-FFF2-40B4-BE49-F238E27FC236}">
                  <a16:creationId xmlns:a16="http://schemas.microsoft.com/office/drawing/2014/main" id="{F5DBBC98-164F-BC44-B26A-3F0FE0C64C23}"/>
                </a:ext>
              </a:extLst>
            </p:cNvPr>
            <p:cNvSpPr>
              <a:spLocks noChangeArrowheads="1"/>
            </p:cNvSpPr>
            <p:nvPr/>
          </p:nvSpPr>
          <p:spPr bwMode="auto">
            <a:xfrm>
              <a:off x="7437942" y="5571750"/>
              <a:ext cx="273829"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GA</a:t>
              </a:r>
            </a:p>
          </p:txBody>
        </p:sp>
        <p:sp>
          <p:nvSpPr>
            <p:cNvPr id="125" name="Rectangle 160">
              <a:extLst>
                <a:ext uri="{FF2B5EF4-FFF2-40B4-BE49-F238E27FC236}">
                  <a16:creationId xmlns:a16="http://schemas.microsoft.com/office/drawing/2014/main" id="{8B45997B-2C8C-C040-A7C4-3BB85361324F}"/>
                </a:ext>
              </a:extLst>
            </p:cNvPr>
            <p:cNvSpPr>
              <a:spLocks noChangeArrowheads="1"/>
            </p:cNvSpPr>
            <p:nvPr/>
          </p:nvSpPr>
          <p:spPr bwMode="auto">
            <a:xfrm>
              <a:off x="7672219" y="5937997"/>
              <a:ext cx="249870"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FL</a:t>
              </a:r>
            </a:p>
          </p:txBody>
        </p:sp>
        <p:sp>
          <p:nvSpPr>
            <p:cNvPr id="126" name="Rectangle 161">
              <a:extLst>
                <a:ext uri="{FF2B5EF4-FFF2-40B4-BE49-F238E27FC236}">
                  <a16:creationId xmlns:a16="http://schemas.microsoft.com/office/drawing/2014/main" id="{5F1AE71A-D12C-C64E-8D01-AE6467C7400D}"/>
                </a:ext>
              </a:extLst>
            </p:cNvPr>
            <p:cNvSpPr>
              <a:spLocks noChangeArrowheads="1"/>
            </p:cNvSpPr>
            <p:nvPr/>
          </p:nvSpPr>
          <p:spPr bwMode="auto">
            <a:xfrm>
              <a:off x="7670242" y="5388122"/>
              <a:ext cx="259958"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SC</a:t>
              </a:r>
            </a:p>
          </p:txBody>
        </p:sp>
        <p:sp>
          <p:nvSpPr>
            <p:cNvPr id="127" name="Rectangle 162">
              <a:extLst>
                <a:ext uri="{FF2B5EF4-FFF2-40B4-BE49-F238E27FC236}">
                  <a16:creationId xmlns:a16="http://schemas.microsoft.com/office/drawing/2014/main" id="{86E8DE2B-C4F6-CF49-B4B9-145908E8E7EA}"/>
                </a:ext>
              </a:extLst>
            </p:cNvPr>
            <p:cNvSpPr>
              <a:spLocks noChangeArrowheads="1"/>
            </p:cNvSpPr>
            <p:nvPr/>
          </p:nvSpPr>
          <p:spPr bwMode="auto">
            <a:xfrm>
              <a:off x="7160421" y="5342720"/>
              <a:ext cx="268786"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TN</a:t>
              </a:r>
            </a:p>
          </p:txBody>
        </p:sp>
        <p:sp>
          <p:nvSpPr>
            <p:cNvPr id="128" name="Rectangle 163">
              <a:extLst>
                <a:ext uri="{FF2B5EF4-FFF2-40B4-BE49-F238E27FC236}">
                  <a16:creationId xmlns:a16="http://schemas.microsoft.com/office/drawing/2014/main" id="{87FC9E54-3C29-B94E-9B75-89AEF944A93C}"/>
                </a:ext>
              </a:extLst>
            </p:cNvPr>
            <p:cNvSpPr>
              <a:spLocks noChangeArrowheads="1"/>
            </p:cNvSpPr>
            <p:nvPr/>
          </p:nvSpPr>
          <p:spPr bwMode="auto">
            <a:xfrm>
              <a:off x="7762174" y="5205504"/>
              <a:ext cx="271307"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NC</a:t>
              </a:r>
            </a:p>
          </p:txBody>
        </p:sp>
        <p:sp>
          <p:nvSpPr>
            <p:cNvPr id="129" name="Rectangle 164">
              <a:extLst>
                <a:ext uri="{FF2B5EF4-FFF2-40B4-BE49-F238E27FC236}">
                  <a16:creationId xmlns:a16="http://schemas.microsoft.com/office/drawing/2014/main" id="{C52EDED6-AD6D-114C-B7A9-5AB6DC5C0DD0}"/>
                </a:ext>
              </a:extLst>
            </p:cNvPr>
            <p:cNvSpPr>
              <a:spLocks noChangeArrowheads="1"/>
            </p:cNvSpPr>
            <p:nvPr/>
          </p:nvSpPr>
          <p:spPr bwMode="auto">
            <a:xfrm>
              <a:off x="6931043" y="4931070"/>
              <a:ext cx="241042"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IL</a:t>
              </a:r>
            </a:p>
          </p:txBody>
        </p:sp>
        <p:sp>
          <p:nvSpPr>
            <p:cNvPr id="130" name="Rectangle 165">
              <a:extLst>
                <a:ext uri="{FF2B5EF4-FFF2-40B4-BE49-F238E27FC236}">
                  <a16:creationId xmlns:a16="http://schemas.microsoft.com/office/drawing/2014/main" id="{4059B4A4-AA56-8046-9936-C2B68F70C188}"/>
                </a:ext>
              </a:extLst>
            </p:cNvPr>
            <p:cNvSpPr>
              <a:spLocks noChangeArrowheads="1"/>
            </p:cNvSpPr>
            <p:nvPr/>
          </p:nvSpPr>
          <p:spPr bwMode="auto">
            <a:xfrm>
              <a:off x="6788341" y="4564822"/>
              <a:ext cx="280134"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WI</a:t>
              </a:r>
            </a:p>
          </p:txBody>
        </p:sp>
        <p:sp>
          <p:nvSpPr>
            <p:cNvPr id="131" name="Rectangle 166">
              <a:extLst>
                <a:ext uri="{FF2B5EF4-FFF2-40B4-BE49-F238E27FC236}">
                  <a16:creationId xmlns:a16="http://schemas.microsoft.com/office/drawing/2014/main" id="{3ABF20DA-C3B1-9047-8331-704B443D7847}"/>
                </a:ext>
              </a:extLst>
            </p:cNvPr>
            <p:cNvSpPr>
              <a:spLocks noChangeArrowheads="1"/>
            </p:cNvSpPr>
            <p:nvPr/>
          </p:nvSpPr>
          <p:spPr bwMode="auto">
            <a:xfrm>
              <a:off x="7186692" y="4598075"/>
              <a:ext cx="266264"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MI</a:t>
              </a:r>
            </a:p>
          </p:txBody>
        </p:sp>
        <p:sp>
          <p:nvSpPr>
            <p:cNvPr id="132" name="Rectangle 167">
              <a:extLst>
                <a:ext uri="{FF2B5EF4-FFF2-40B4-BE49-F238E27FC236}">
                  <a16:creationId xmlns:a16="http://schemas.microsoft.com/office/drawing/2014/main" id="{59653D1F-A6D8-A848-A606-7F8DE0351264}"/>
                </a:ext>
              </a:extLst>
            </p:cNvPr>
            <p:cNvSpPr>
              <a:spLocks noChangeArrowheads="1"/>
            </p:cNvSpPr>
            <p:nvPr/>
          </p:nvSpPr>
          <p:spPr bwMode="auto">
            <a:xfrm>
              <a:off x="7344218" y="4839255"/>
              <a:ext cx="281394"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OH</a:t>
              </a:r>
            </a:p>
          </p:txBody>
        </p:sp>
        <p:sp>
          <p:nvSpPr>
            <p:cNvPr id="133" name="Rectangle 168">
              <a:extLst>
                <a:ext uri="{FF2B5EF4-FFF2-40B4-BE49-F238E27FC236}">
                  <a16:creationId xmlns:a16="http://schemas.microsoft.com/office/drawing/2014/main" id="{C757EB37-5C8B-0249-A13E-A7480F12F345}"/>
                </a:ext>
              </a:extLst>
            </p:cNvPr>
            <p:cNvSpPr>
              <a:spLocks noChangeArrowheads="1"/>
            </p:cNvSpPr>
            <p:nvPr/>
          </p:nvSpPr>
          <p:spPr bwMode="auto">
            <a:xfrm>
              <a:off x="7145145" y="4918962"/>
              <a:ext cx="257435"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IN</a:t>
              </a:r>
            </a:p>
          </p:txBody>
        </p:sp>
        <p:sp>
          <p:nvSpPr>
            <p:cNvPr id="134" name="Rectangle 169">
              <a:extLst>
                <a:ext uri="{FF2B5EF4-FFF2-40B4-BE49-F238E27FC236}">
                  <a16:creationId xmlns:a16="http://schemas.microsoft.com/office/drawing/2014/main" id="{40AF7B2E-96B3-AD44-A0F3-32EB1746351F}"/>
                </a:ext>
              </a:extLst>
            </p:cNvPr>
            <p:cNvSpPr>
              <a:spLocks noChangeArrowheads="1"/>
            </p:cNvSpPr>
            <p:nvPr/>
          </p:nvSpPr>
          <p:spPr bwMode="auto">
            <a:xfrm>
              <a:off x="7252645" y="5113688"/>
              <a:ext cx="266264"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KY</a:t>
              </a:r>
            </a:p>
          </p:txBody>
        </p:sp>
        <p:sp>
          <p:nvSpPr>
            <p:cNvPr id="135" name="Rectangle 170">
              <a:extLst>
                <a:ext uri="{FF2B5EF4-FFF2-40B4-BE49-F238E27FC236}">
                  <a16:creationId xmlns:a16="http://schemas.microsoft.com/office/drawing/2014/main" id="{43D3C2A4-132C-0841-8E30-590741807E37}"/>
                </a:ext>
              </a:extLst>
            </p:cNvPr>
            <p:cNvSpPr>
              <a:spLocks noChangeArrowheads="1"/>
            </p:cNvSpPr>
            <p:nvPr/>
          </p:nvSpPr>
          <p:spPr bwMode="auto">
            <a:xfrm>
              <a:off x="7528681" y="4958311"/>
              <a:ext cx="297786"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WV</a:t>
              </a:r>
            </a:p>
          </p:txBody>
        </p:sp>
        <p:sp>
          <p:nvSpPr>
            <p:cNvPr id="136" name="Rectangle 171">
              <a:extLst>
                <a:ext uri="{FF2B5EF4-FFF2-40B4-BE49-F238E27FC236}">
                  <a16:creationId xmlns:a16="http://schemas.microsoft.com/office/drawing/2014/main" id="{DD3BFEE8-01C7-7247-A9F0-1EB0DDBF615A}"/>
                </a:ext>
              </a:extLst>
            </p:cNvPr>
            <p:cNvSpPr>
              <a:spLocks noChangeArrowheads="1"/>
            </p:cNvSpPr>
            <p:nvPr/>
          </p:nvSpPr>
          <p:spPr bwMode="auto">
            <a:xfrm>
              <a:off x="7734697" y="4976473"/>
              <a:ext cx="270045"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VA</a:t>
              </a:r>
            </a:p>
          </p:txBody>
        </p:sp>
        <p:sp>
          <p:nvSpPr>
            <p:cNvPr id="137" name="Rectangle 172">
              <a:extLst>
                <a:ext uri="{FF2B5EF4-FFF2-40B4-BE49-F238E27FC236}">
                  <a16:creationId xmlns:a16="http://schemas.microsoft.com/office/drawing/2014/main" id="{4EC841A1-89DC-DE48-891E-B49AFBC1E324}"/>
                </a:ext>
              </a:extLst>
            </p:cNvPr>
            <p:cNvSpPr>
              <a:spLocks noChangeArrowheads="1"/>
            </p:cNvSpPr>
            <p:nvPr/>
          </p:nvSpPr>
          <p:spPr bwMode="auto">
            <a:xfrm>
              <a:off x="7670547" y="4702039"/>
              <a:ext cx="267523"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PA</a:t>
              </a:r>
            </a:p>
          </p:txBody>
        </p:sp>
        <p:sp>
          <p:nvSpPr>
            <p:cNvPr id="138" name="Rectangle 173">
              <a:extLst>
                <a:ext uri="{FF2B5EF4-FFF2-40B4-BE49-F238E27FC236}">
                  <a16:creationId xmlns:a16="http://schemas.microsoft.com/office/drawing/2014/main" id="{501086EA-AB9B-AA44-83DD-65D562881837}"/>
                </a:ext>
              </a:extLst>
            </p:cNvPr>
            <p:cNvSpPr>
              <a:spLocks noChangeArrowheads="1"/>
            </p:cNvSpPr>
            <p:nvPr/>
          </p:nvSpPr>
          <p:spPr bwMode="auto">
            <a:xfrm>
              <a:off x="7861848" y="4445767"/>
              <a:ext cx="272568"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NY</a:t>
              </a:r>
            </a:p>
          </p:txBody>
        </p:sp>
        <p:sp>
          <p:nvSpPr>
            <p:cNvPr id="139" name="Rectangle 174">
              <a:extLst>
                <a:ext uri="{FF2B5EF4-FFF2-40B4-BE49-F238E27FC236}">
                  <a16:creationId xmlns:a16="http://schemas.microsoft.com/office/drawing/2014/main" id="{E9549AAB-EEE9-B245-9F30-F6D7371288EC}"/>
                </a:ext>
              </a:extLst>
            </p:cNvPr>
            <p:cNvSpPr>
              <a:spLocks noChangeArrowheads="1"/>
            </p:cNvSpPr>
            <p:nvPr/>
          </p:nvSpPr>
          <p:spPr bwMode="auto">
            <a:xfrm>
              <a:off x="8144847" y="4061360"/>
              <a:ext cx="277611"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ME</a:t>
              </a:r>
            </a:p>
          </p:txBody>
        </p:sp>
        <p:sp>
          <p:nvSpPr>
            <p:cNvPr id="140" name="Rectangle 175">
              <a:extLst>
                <a:ext uri="{FF2B5EF4-FFF2-40B4-BE49-F238E27FC236}">
                  <a16:creationId xmlns:a16="http://schemas.microsoft.com/office/drawing/2014/main" id="{0CD648E4-F5C9-484D-A21F-8D0F019BCAEE}"/>
                </a:ext>
              </a:extLst>
            </p:cNvPr>
            <p:cNvSpPr>
              <a:spLocks noChangeArrowheads="1"/>
            </p:cNvSpPr>
            <p:nvPr/>
          </p:nvSpPr>
          <p:spPr bwMode="auto">
            <a:xfrm>
              <a:off x="7974470" y="4239070"/>
              <a:ext cx="262479"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VT</a:t>
              </a:r>
            </a:p>
          </p:txBody>
        </p:sp>
        <p:sp>
          <p:nvSpPr>
            <p:cNvPr id="141" name="Rectangle 176">
              <a:extLst>
                <a:ext uri="{FF2B5EF4-FFF2-40B4-BE49-F238E27FC236}">
                  <a16:creationId xmlns:a16="http://schemas.microsoft.com/office/drawing/2014/main" id="{0F619C01-B2F1-DF42-ABB6-F2B67EE6A4DD}"/>
                </a:ext>
              </a:extLst>
            </p:cNvPr>
            <p:cNvSpPr>
              <a:spLocks noChangeArrowheads="1"/>
            </p:cNvSpPr>
            <p:nvPr/>
          </p:nvSpPr>
          <p:spPr bwMode="auto">
            <a:xfrm>
              <a:off x="8064767" y="4311048"/>
              <a:ext cx="281394"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NH</a:t>
              </a:r>
            </a:p>
          </p:txBody>
        </p:sp>
        <p:sp>
          <p:nvSpPr>
            <p:cNvPr id="142" name="Rectangle 177">
              <a:extLst>
                <a:ext uri="{FF2B5EF4-FFF2-40B4-BE49-F238E27FC236}">
                  <a16:creationId xmlns:a16="http://schemas.microsoft.com/office/drawing/2014/main" id="{0BBA5F5F-CAFE-FB48-BBBE-57135598B368}"/>
                </a:ext>
              </a:extLst>
            </p:cNvPr>
            <p:cNvSpPr>
              <a:spLocks noChangeArrowheads="1"/>
            </p:cNvSpPr>
            <p:nvPr/>
          </p:nvSpPr>
          <p:spPr bwMode="auto">
            <a:xfrm>
              <a:off x="8048850" y="4702776"/>
              <a:ext cx="258697"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NJ</a:t>
              </a:r>
            </a:p>
          </p:txBody>
        </p:sp>
        <p:sp>
          <p:nvSpPr>
            <p:cNvPr id="143" name="Rectangle 178">
              <a:extLst>
                <a:ext uri="{FF2B5EF4-FFF2-40B4-BE49-F238E27FC236}">
                  <a16:creationId xmlns:a16="http://schemas.microsoft.com/office/drawing/2014/main" id="{44001CAB-23EC-F34D-A1CB-2CC6D9AE42F4}"/>
                </a:ext>
              </a:extLst>
            </p:cNvPr>
            <p:cNvSpPr>
              <a:spLocks noChangeArrowheads="1"/>
            </p:cNvSpPr>
            <p:nvPr/>
          </p:nvSpPr>
          <p:spPr bwMode="auto">
            <a:xfrm>
              <a:off x="8103236" y="4824878"/>
              <a:ext cx="267523"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DE</a:t>
              </a:r>
            </a:p>
          </p:txBody>
        </p:sp>
        <p:sp>
          <p:nvSpPr>
            <p:cNvPr id="144" name="Line 179">
              <a:extLst>
                <a:ext uri="{FF2B5EF4-FFF2-40B4-BE49-F238E27FC236}">
                  <a16:creationId xmlns:a16="http://schemas.microsoft.com/office/drawing/2014/main" id="{FD8270B4-1A1A-D24C-9C1E-BD8E05F94090}"/>
                </a:ext>
              </a:extLst>
            </p:cNvPr>
            <p:cNvSpPr>
              <a:spLocks noChangeShapeType="1"/>
            </p:cNvSpPr>
            <p:nvPr/>
          </p:nvSpPr>
          <p:spPr bwMode="auto">
            <a:xfrm flipH="1" flipV="1">
              <a:off x="8087927" y="4890712"/>
              <a:ext cx="99604" cy="14548"/>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5" name="Rectangle 180">
              <a:extLst>
                <a:ext uri="{FF2B5EF4-FFF2-40B4-BE49-F238E27FC236}">
                  <a16:creationId xmlns:a16="http://schemas.microsoft.com/office/drawing/2014/main" id="{3B557575-2045-0046-9566-1AD76312D53C}"/>
                </a:ext>
              </a:extLst>
            </p:cNvPr>
            <p:cNvSpPr>
              <a:spLocks noChangeArrowheads="1"/>
            </p:cNvSpPr>
            <p:nvPr/>
          </p:nvSpPr>
          <p:spPr bwMode="auto">
            <a:xfrm>
              <a:off x="8160060" y="4919838"/>
              <a:ext cx="288959"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MD</a:t>
              </a:r>
            </a:p>
          </p:txBody>
        </p:sp>
        <p:sp>
          <p:nvSpPr>
            <p:cNvPr id="146" name="Rectangle 181">
              <a:extLst>
                <a:ext uri="{FF2B5EF4-FFF2-40B4-BE49-F238E27FC236}">
                  <a16:creationId xmlns:a16="http://schemas.microsoft.com/office/drawing/2014/main" id="{A966C4A0-0F6D-094B-B19F-FC93017E9632}"/>
                </a:ext>
              </a:extLst>
            </p:cNvPr>
            <p:cNvSpPr>
              <a:spLocks noChangeArrowheads="1"/>
            </p:cNvSpPr>
            <p:nvPr/>
          </p:nvSpPr>
          <p:spPr bwMode="auto">
            <a:xfrm>
              <a:off x="7972823" y="5008890"/>
              <a:ext cx="899270"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Washington D.C.</a:t>
              </a:r>
            </a:p>
          </p:txBody>
        </p:sp>
        <p:sp>
          <p:nvSpPr>
            <p:cNvPr id="147" name="Line 182">
              <a:extLst>
                <a:ext uri="{FF2B5EF4-FFF2-40B4-BE49-F238E27FC236}">
                  <a16:creationId xmlns:a16="http://schemas.microsoft.com/office/drawing/2014/main" id="{6E7CD1F3-AC39-BB43-8E4C-8DDB59C36707}"/>
                </a:ext>
              </a:extLst>
            </p:cNvPr>
            <p:cNvSpPr>
              <a:spLocks noChangeShapeType="1"/>
            </p:cNvSpPr>
            <p:nvPr/>
          </p:nvSpPr>
          <p:spPr bwMode="auto">
            <a:xfrm flipH="1" flipV="1">
              <a:off x="7935021" y="4898784"/>
              <a:ext cx="260611" cy="157665"/>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8" name="Rectangle 183">
              <a:extLst>
                <a:ext uri="{FF2B5EF4-FFF2-40B4-BE49-F238E27FC236}">
                  <a16:creationId xmlns:a16="http://schemas.microsoft.com/office/drawing/2014/main" id="{11F49FF1-90A6-1B49-9685-F80DBC4CF79F}"/>
                </a:ext>
              </a:extLst>
            </p:cNvPr>
            <p:cNvSpPr>
              <a:spLocks noChangeArrowheads="1"/>
            </p:cNvSpPr>
            <p:nvPr/>
          </p:nvSpPr>
          <p:spPr bwMode="auto">
            <a:xfrm>
              <a:off x="8234443" y="4293861"/>
              <a:ext cx="285177"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MA</a:t>
              </a:r>
            </a:p>
          </p:txBody>
        </p:sp>
        <p:sp>
          <p:nvSpPr>
            <p:cNvPr id="149" name="Line 184">
              <a:extLst>
                <a:ext uri="{FF2B5EF4-FFF2-40B4-BE49-F238E27FC236}">
                  <a16:creationId xmlns:a16="http://schemas.microsoft.com/office/drawing/2014/main" id="{AEFE7701-5C72-0F4A-9521-A7DBAD795E0B}"/>
                </a:ext>
              </a:extLst>
            </p:cNvPr>
            <p:cNvSpPr>
              <a:spLocks noChangeShapeType="1"/>
            </p:cNvSpPr>
            <p:nvPr/>
          </p:nvSpPr>
          <p:spPr bwMode="auto">
            <a:xfrm flipH="1">
              <a:off x="8271898" y="4391284"/>
              <a:ext cx="45993" cy="45402"/>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0" name="Rectangle 185">
              <a:extLst>
                <a:ext uri="{FF2B5EF4-FFF2-40B4-BE49-F238E27FC236}">
                  <a16:creationId xmlns:a16="http://schemas.microsoft.com/office/drawing/2014/main" id="{656B63F9-118A-D94D-8BC4-37501D942065}"/>
                </a:ext>
              </a:extLst>
            </p:cNvPr>
            <p:cNvSpPr>
              <a:spLocks noChangeArrowheads="1"/>
            </p:cNvSpPr>
            <p:nvPr/>
          </p:nvSpPr>
          <p:spPr bwMode="auto">
            <a:xfrm>
              <a:off x="8183688" y="4590613"/>
              <a:ext cx="258697"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CT</a:t>
              </a:r>
            </a:p>
          </p:txBody>
        </p:sp>
        <p:sp>
          <p:nvSpPr>
            <p:cNvPr id="151" name="Line 186">
              <a:extLst>
                <a:ext uri="{FF2B5EF4-FFF2-40B4-BE49-F238E27FC236}">
                  <a16:creationId xmlns:a16="http://schemas.microsoft.com/office/drawing/2014/main" id="{B52F93F8-D3C4-0A44-9EF6-EEC3651D0426}"/>
                </a:ext>
              </a:extLst>
            </p:cNvPr>
            <p:cNvSpPr>
              <a:spLocks noChangeShapeType="1"/>
            </p:cNvSpPr>
            <p:nvPr/>
          </p:nvSpPr>
          <p:spPr bwMode="auto">
            <a:xfrm>
              <a:off x="8199332" y="4552715"/>
              <a:ext cx="91985" cy="91814"/>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2" name="Line 187">
              <a:extLst>
                <a:ext uri="{FF2B5EF4-FFF2-40B4-BE49-F238E27FC236}">
                  <a16:creationId xmlns:a16="http://schemas.microsoft.com/office/drawing/2014/main" id="{0B662337-1AC7-6C43-9523-97C380E46C64}"/>
                </a:ext>
              </a:extLst>
            </p:cNvPr>
            <p:cNvSpPr>
              <a:spLocks noChangeShapeType="1"/>
            </p:cNvSpPr>
            <p:nvPr/>
          </p:nvSpPr>
          <p:spPr bwMode="auto">
            <a:xfrm>
              <a:off x="8272920" y="4510340"/>
              <a:ext cx="114383" cy="61798"/>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3" name="Rectangle 188">
              <a:extLst>
                <a:ext uri="{FF2B5EF4-FFF2-40B4-BE49-F238E27FC236}">
                  <a16:creationId xmlns:a16="http://schemas.microsoft.com/office/drawing/2014/main" id="{D7C44CA7-6EF5-2D4A-948F-20AD46AB8F6E}"/>
                </a:ext>
              </a:extLst>
            </p:cNvPr>
            <p:cNvSpPr>
              <a:spLocks noChangeArrowheads="1"/>
            </p:cNvSpPr>
            <p:nvPr/>
          </p:nvSpPr>
          <p:spPr bwMode="auto">
            <a:xfrm>
              <a:off x="8298903" y="4499650"/>
              <a:ext cx="252393"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scene3d>
                <a:camera prst="orthographicFront"/>
                <a:lightRig rig="threePt" dir="t"/>
              </a:scene3d>
              <a:sp3d contourW="12700">
                <a:contourClr>
                  <a:schemeClr val="bg1"/>
                </a:contourClr>
              </a:sp3d>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375" b="1" i="0" u="none" strike="noStrike" kern="1200" cap="none" spc="0" normalizeH="0" baseline="0" noProof="0" dirty="0">
                  <a:ln>
                    <a:noFill/>
                  </a:ln>
                  <a:solidFill>
                    <a:prstClr val="white">
                      <a:lumMod val="50000"/>
                      <a:alpha val="48000"/>
                    </a:prstClr>
                  </a:solidFill>
                  <a:effectLst/>
                  <a:uLnTx/>
                  <a:uFillTx/>
                  <a:latin typeface="Calibri"/>
                  <a:ea typeface="宋体" panose="02010600030101010101" pitchFamily="2" charset="-122"/>
                  <a:cs typeface="+mn-cs"/>
                </a:rPr>
                <a:t>RI</a:t>
              </a:r>
            </a:p>
          </p:txBody>
        </p:sp>
        <p:sp>
          <p:nvSpPr>
            <p:cNvPr id="154" name="Line 191">
              <a:extLst>
                <a:ext uri="{FF2B5EF4-FFF2-40B4-BE49-F238E27FC236}">
                  <a16:creationId xmlns:a16="http://schemas.microsoft.com/office/drawing/2014/main" id="{7A7C6F23-A8F1-7C40-97E1-D205D0D7E375}"/>
                </a:ext>
              </a:extLst>
            </p:cNvPr>
            <p:cNvSpPr>
              <a:spLocks noChangeShapeType="1"/>
            </p:cNvSpPr>
            <p:nvPr/>
          </p:nvSpPr>
          <p:spPr bwMode="auto">
            <a:xfrm flipH="1" flipV="1">
              <a:off x="7962020" y="4861207"/>
              <a:ext cx="294256" cy="151887"/>
            </a:xfrm>
            <a:prstGeom prst="line">
              <a:avLst/>
            </a:prstGeom>
            <a:noFill/>
            <a:ln w="12700">
              <a:solidFill>
                <a:srgbClr val="333333">
                  <a:alpha val="21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5" name="Rectangle 189">
              <a:extLst>
                <a:ext uri="{FF2B5EF4-FFF2-40B4-BE49-F238E27FC236}">
                  <a16:creationId xmlns:a16="http://schemas.microsoft.com/office/drawing/2014/main" id="{00A40361-D9C3-894B-90CB-EDD11D910B4D}"/>
                </a:ext>
              </a:extLst>
            </p:cNvPr>
            <p:cNvSpPr>
              <a:spLocks noChangeArrowheads="1"/>
            </p:cNvSpPr>
            <p:nvPr/>
          </p:nvSpPr>
          <p:spPr bwMode="auto">
            <a:xfrm>
              <a:off x="4681067" y="3518256"/>
              <a:ext cx="270045"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BC</a:t>
              </a:r>
            </a:p>
          </p:txBody>
        </p:sp>
        <p:sp>
          <p:nvSpPr>
            <p:cNvPr id="156" name="Rectangle 189">
              <a:extLst>
                <a:ext uri="{FF2B5EF4-FFF2-40B4-BE49-F238E27FC236}">
                  <a16:creationId xmlns:a16="http://schemas.microsoft.com/office/drawing/2014/main" id="{2FA43D88-70DE-B14D-B63A-E81A21AF2861}"/>
                </a:ext>
              </a:extLst>
            </p:cNvPr>
            <p:cNvSpPr>
              <a:spLocks noChangeArrowheads="1"/>
            </p:cNvSpPr>
            <p:nvPr/>
          </p:nvSpPr>
          <p:spPr bwMode="auto">
            <a:xfrm>
              <a:off x="5212594" y="3566223"/>
              <a:ext cx="270045"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AB</a:t>
              </a:r>
            </a:p>
          </p:txBody>
        </p:sp>
        <p:sp>
          <p:nvSpPr>
            <p:cNvPr id="157" name="Rectangle 189">
              <a:extLst>
                <a:ext uri="{FF2B5EF4-FFF2-40B4-BE49-F238E27FC236}">
                  <a16:creationId xmlns:a16="http://schemas.microsoft.com/office/drawing/2014/main" id="{088B5186-A6FF-904A-BBA1-C7FC9EA77BAD}"/>
                </a:ext>
              </a:extLst>
            </p:cNvPr>
            <p:cNvSpPr>
              <a:spLocks noChangeArrowheads="1"/>
            </p:cNvSpPr>
            <p:nvPr/>
          </p:nvSpPr>
          <p:spPr bwMode="auto">
            <a:xfrm>
              <a:off x="5701488" y="3755911"/>
              <a:ext cx="270045"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SK</a:t>
              </a:r>
            </a:p>
          </p:txBody>
        </p:sp>
        <p:sp>
          <p:nvSpPr>
            <p:cNvPr id="158" name="Rectangle 189">
              <a:extLst>
                <a:ext uri="{FF2B5EF4-FFF2-40B4-BE49-F238E27FC236}">
                  <a16:creationId xmlns:a16="http://schemas.microsoft.com/office/drawing/2014/main" id="{E127354D-36AB-4849-8543-782FC0489793}"/>
                </a:ext>
              </a:extLst>
            </p:cNvPr>
            <p:cNvSpPr>
              <a:spLocks noChangeArrowheads="1"/>
            </p:cNvSpPr>
            <p:nvPr/>
          </p:nvSpPr>
          <p:spPr bwMode="auto">
            <a:xfrm>
              <a:off x="6755854" y="3958723"/>
              <a:ext cx="270045"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ON</a:t>
              </a:r>
            </a:p>
          </p:txBody>
        </p:sp>
        <p:sp>
          <p:nvSpPr>
            <p:cNvPr id="159" name="Rectangle 158">
              <a:extLst>
                <a:ext uri="{FF2B5EF4-FFF2-40B4-BE49-F238E27FC236}">
                  <a16:creationId xmlns:a16="http://schemas.microsoft.com/office/drawing/2014/main" id="{EE594A98-16BF-9A4E-B969-D8C58AA6362A}"/>
                </a:ext>
              </a:extLst>
            </p:cNvPr>
            <p:cNvSpPr>
              <a:spLocks noChangeArrowheads="1"/>
            </p:cNvSpPr>
            <p:nvPr/>
          </p:nvSpPr>
          <p:spPr bwMode="auto">
            <a:xfrm>
              <a:off x="7490237" y="3816800"/>
              <a:ext cx="270045" cy="167274"/>
            </a:xfrm>
            <a:prstGeom prst="rect">
              <a:avLst/>
            </a:prstGeom>
            <a:noFill/>
            <a:ln w="12700">
              <a:noFill/>
            </a:ln>
            <a:effectLst/>
            <a:extLs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QC</a:t>
              </a:r>
            </a:p>
          </p:txBody>
        </p:sp>
        <p:sp>
          <p:nvSpPr>
            <p:cNvPr id="160" name="Rectangle 189">
              <a:extLst>
                <a:ext uri="{FF2B5EF4-FFF2-40B4-BE49-F238E27FC236}">
                  <a16:creationId xmlns:a16="http://schemas.microsoft.com/office/drawing/2014/main" id="{8E08888A-94C3-B846-8AD9-D32EE163951E}"/>
                </a:ext>
              </a:extLst>
            </p:cNvPr>
            <p:cNvSpPr>
              <a:spLocks noChangeArrowheads="1"/>
            </p:cNvSpPr>
            <p:nvPr/>
          </p:nvSpPr>
          <p:spPr bwMode="auto">
            <a:xfrm>
              <a:off x="8038432" y="3259775"/>
              <a:ext cx="270045" cy="167274"/>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NL</a:t>
              </a:r>
            </a:p>
          </p:txBody>
        </p:sp>
      </p:grpSp>
      <p:sp>
        <p:nvSpPr>
          <p:cNvPr id="162" name="Rectangle 161">
            <a:extLst>
              <a:ext uri="{FF2B5EF4-FFF2-40B4-BE49-F238E27FC236}">
                <a16:creationId xmlns:a16="http://schemas.microsoft.com/office/drawing/2014/main" id="{7237FC5D-96D6-D546-AF49-6204C9134C8E}"/>
              </a:ext>
            </a:extLst>
          </p:cNvPr>
          <p:cNvSpPr/>
          <p:nvPr/>
        </p:nvSpPr>
        <p:spPr>
          <a:xfrm>
            <a:off x="4147306" y="6277185"/>
            <a:ext cx="389738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6B3E5"/>
                </a:solidFill>
                <a:effectLst/>
                <a:uLnTx/>
                <a:uFillTx/>
                <a:latin typeface="Calibri"/>
                <a:ea typeface="+mn-ea"/>
                <a:cs typeface="+mn-cs"/>
              </a:rPr>
              <a:t>www.willowindustries.com </a:t>
            </a:r>
          </a:p>
        </p:txBody>
      </p:sp>
      <p:sp>
        <p:nvSpPr>
          <p:cNvPr id="163" name="TextBox 162">
            <a:extLst>
              <a:ext uri="{FF2B5EF4-FFF2-40B4-BE49-F238E27FC236}">
                <a16:creationId xmlns:a16="http://schemas.microsoft.com/office/drawing/2014/main" id="{63AE043A-E710-4147-965D-A712E2C52C4D}"/>
              </a:ext>
            </a:extLst>
          </p:cNvPr>
          <p:cNvSpPr txBox="1"/>
          <p:nvPr/>
        </p:nvSpPr>
        <p:spPr>
          <a:xfrm>
            <a:off x="3459125" y="1395723"/>
            <a:ext cx="527374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448"/>
                </a:solidFill>
                <a:effectLst/>
                <a:uLnTx/>
                <a:uFillTx/>
                <a:latin typeface="Calibri"/>
                <a:ea typeface="+mn-ea"/>
                <a:cs typeface="+mn-cs"/>
              </a:rPr>
              <a:t>Let’s Keep the Conversation Going!</a:t>
            </a:r>
          </a:p>
        </p:txBody>
      </p:sp>
      <p:sp>
        <p:nvSpPr>
          <p:cNvPr id="161" name="Rectangle 141">
            <a:extLst>
              <a:ext uri="{FF2B5EF4-FFF2-40B4-BE49-F238E27FC236}">
                <a16:creationId xmlns:a16="http://schemas.microsoft.com/office/drawing/2014/main" id="{4281489D-9B1E-DB44-AE9F-C363F0665C61}"/>
              </a:ext>
            </a:extLst>
          </p:cNvPr>
          <p:cNvSpPr>
            <a:spLocks noChangeArrowheads="1"/>
          </p:cNvSpPr>
          <p:nvPr/>
        </p:nvSpPr>
        <p:spPr bwMode="auto">
          <a:xfrm>
            <a:off x="7665459" y="5489522"/>
            <a:ext cx="203399" cy="119509"/>
          </a:xfrm>
          <a:prstGeom prst="rect">
            <a:avLst/>
          </a:prstGeom>
          <a:noFill/>
          <a:ln w="1270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rgbClr val="3333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54" tIns="34277" rIns="68554" bIns="34277">
            <a:noAutofit/>
          </a:bodyPr>
          <a:lstStyle/>
          <a:p>
            <a:pPr marL="0" marR="0" lvl="0" indent="0" algn="ctr" defTabSz="3427810" rtl="0" eaLnBrk="1" fontAlgn="base" latinLnBrk="0" hangingPunct="1">
              <a:lnSpc>
                <a:spcPct val="100000"/>
              </a:lnSpc>
              <a:spcBef>
                <a:spcPct val="0"/>
              </a:spcBef>
              <a:spcAft>
                <a:spcPct val="0"/>
              </a:spcAft>
              <a:buClrTx/>
              <a:buSzTx/>
              <a:buFontTx/>
              <a:buNone/>
              <a:tabLst/>
              <a:defRPr/>
            </a:pPr>
            <a:r>
              <a:rPr kumimoji="0" lang="en-US" altLang="zh-CN" sz="600" b="1" i="0" u="none" strike="noStrike" kern="1200" cap="none" spc="0" normalizeH="0" baseline="0" noProof="0" dirty="0">
                <a:ln>
                  <a:noFill/>
                </a:ln>
                <a:solidFill>
                  <a:srgbClr val="56B3E5"/>
                </a:solidFill>
                <a:effectLst/>
                <a:uLnTx/>
                <a:uFillTx/>
                <a:latin typeface="Calibri"/>
                <a:ea typeface="宋体" panose="02010600030101010101" pitchFamily="2" charset="-122"/>
                <a:cs typeface="+mn-cs"/>
              </a:rPr>
              <a:t>HI</a:t>
            </a:r>
          </a:p>
        </p:txBody>
      </p:sp>
      <p:pic>
        <p:nvPicPr>
          <p:cNvPr id="2" name="Picture 1">
            <a:extLst>
              <a:ext uri="{FF2B5EF4-FFF2-40B4-BE49-F238E27FC236}">
                <a16:creationId xmlns:a16="http://schemas.microsoft.com/office/drawing/2014/main" id="{B3A9E7F7-B602-5D11-CF5C-DE19F099D234}"/>
              </a:ext>
            </a:extLst>
          </p:cNvPr>
          <p:cNvPicPr>
            <a:picLocks noChangeAspect="1"/>
          </p:cNvPicPr>
          <p:nvPr/>
        </p:nvPicPr>
        <p:blipFill>
          <a:blip r:embed="rId5"/>
          <a:stretch>
            <a:fillRect/>
          </a:stretch>
        </p:blipFill>
        <p:spPr>
          <a:xfrm>
            <a:off x="0" y="146029"/>
            <a:ext cx="2057400" cy="457240"/>
          </a:xfrm>
          <a:prstGeom prst="rect">
            <a:avLst/>
          </a:prstGeom>
        </p:spPr>
      </p:pic>
    </p:spTree>
    <p:extLst>
      <p:ext uri="{BB962C8B-B14F-4D97-AF65-F5344CB8AC3E}">
        <p14:creationId xmlns:p14="http://schemas.microsoft.com/office/powerpoint/2010/main" val="380728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6E405-E32D-4642-82DF-D1AE0307AF7A}"/>
              </a:ext>
            </a:extLst>
          </p:cNvPr>
          <p:cNvSpPr/>
          <p:nvPr/>
        </p:nvSpPr>
        <p:spPr>
          <a:xfrm>
            <a:off x="3723299" y="341659"/>
            <a:ext cx="4745402" cy="523220"/>
          </a:xfrm>
          <a:prstGeom prst="rect">
            <a:avLst/>
          </a:prstGeom>
        </p:spPr>
        <p:txBody>
          <a:bodyPr wrap="none">
            <a:spAutoFit/>
          </a:bodyPr>
          <a:lstStyle/>
          <a:p>
            <a:pPr algn="ctr"/>
            <a:r>
              <a:rPr lang="en-US" sz="2800" b="1" dirty="0">
                <a:solidFill>
                  <a:prstClr val="white"/>
                </a:solidFill>
                <a:latin typeface="Calibri"/>
              </a:rPr>
              <a:t>Is Cannabis Testing Necessary?</a:t>
            </a:r>
          </a:p>
        </p:txBody>
      </p:sp>
      <p:sp>
        <p:nvSpPr>
          <p:cNvPr id="7" name="Rectangle 6">
            <a:extLst>
              <a:ext uri="{FF2B5EF4-FFF2-40B4-BE49-F238E27FC236}">
                <a16:creationId xmlns:a16="http://schemas.microsoft.com/office/drawing/2014/main" id="{E8A3E73B-8E7C-A04C-BEFF-F67FB77D6716}"/>
              </a:ext>
            </a:extLst>
          </p:cNvPr>
          <p:cNvSpPr/>
          <p:nvPr/>
        </p:nvSpPr>
        <p:spPr>
          <a:xfrm>
            <a:off x="1524000" y="1357720"/>
            <a:ext cx="9144000" cy="993413"/>
          </a:xfrm>
          <a:prstGeom prst="rect">
            <a:avLst/>
          </a:prstGeom>
        </p:spPr>
        <p:txBody>
          <a:bodyPr wrap="square">
            <a:spAutoFit/>
          </a:bodyPr>
          <a:lstStyle/>
          <a:p>
            <a:pPr algn="ctr">
              <a:lnSpc>
                <a:spcPct val="150000"/>
              </a:lnSpc>
            </a:pPr>
            <a:r>
              <a:rPr lang="en-US" sz="2200" b="1" dirty="0">
                <a:solidFill>
                  <a:prstClr val="black"/>
                </a:solidFill>
                <a:latin typeface="Calibri"/>
              </a:rPr>
              <a:t>Beyond legal liability: </a:t>
            </a:r>
          </a:p>
          <a:p>
            <a:pPr algn="ctr">
              <a:lnSpc>
                <a:spcPct val="150000"/>
              </a:lnSpc>
            </a:pPr>
            <a:r>
              <a:rPr lang="en-US" sz="1900" b="1" dirty="0">
                <a:solidFill>
                  <a:srgbClr val="56B3E5"/>
                </a:solidFill>
                <a:latin typeface="Calibri"/>
              </a:rPr>
              <a:t>Consumers want products that are safe, high quality and consistent.</a:t>
            </a:r>
          </a:p>
        </p:txBody>
      </p:sp>
      <p:cxnSp>
        <p:nvCxnSpPr>
          <p:cNvPr id="12" name="Straight Connector 11">
            <a:extLst>
              <a:ext uri="{FF2B5EF4-FFF2-40B4-BE49-F238E27FC236}">
                <a16:creationId xmlns:a16="http://schemas.microsoft.com/office/drawing/2014/main" id="{8CAC5291-91A5-464A-9C66-E80F565DEF59}"/>
              </a:ext>
            </a:extLst>
          </p:cNvPr>
          <p:cNvCxnSpPr>
            <a:cxnSpLocks/>
          </p:cNvCxnSpPr>
          <p:nvPr/>
        </p:nvCxnSpPr>
        <p:spPr>
          <a:xfrm>
            <a:off x="6123931" y="2949463"/>
            <a:ext cx="0" cy="374188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C7564DC-F5D6-B345-B58E-4BCC324DD575}"/>
              </a:ext>
            </a:extLst>
          </p:cNvPr>
          <p:cNvSpPr txBox="1"/>
          <p:nvPr/>
        </p:nvSpPr>
        <p:spPr>
          <a:xfrm>
            <a:off x="2673151" y="2768893"/>
            <a:ext cx="2234146" cy="311624"/>
          </a:xfrm>
          <a:prstGeom prst="rect">
            <a:avLst/>
          </a:prstGeom>
          <a:noFill/>
        </p:spPr>
        <p:txBody>
          <a:bodyPr wrap="square" rtlCol="0">
            <a:spAutoFit/>
          </a:bodyPr>
          <a:lstStyle/>
          <a:p>
            <a:pPr algn="ctr"/>
            <a:r>
              <a:rPr lang="en-US" sz="1425" b="1" dirty="0">
                <a:solidFill>
                  <a:srgbClr val="003448"/>
                </a:solidFill>
                <a:latin typeface="Calibri"/>
              </a:rPr>
              <a:t>Medical Perspective</a:t>
            </a:r>
          </a:p>
        </p:txBody>
      </p:sp>
      <p:sp>
        <p:nvSpPr>
          <p:cNvPr id="15" name="TextBox 14">
            <a:extLst>
              <a:ext uri="{FF2B5EF4-FFF2-40B4-BE49-F238E27FC236}">
                <a16:creationId xmlns:a16="http://schemas.microsoft.com/office/drawing/2014/main" id="{9A00110E-FE78-1440-A6B2-B32F3AC2547A}"/>
              </a:ext>
            </a:extLst>
          </p:cNvPr>
          <p:cNvSpPr txBox="1"/>
          <p:nvPr/>
        </p:nvSpPr>
        <p:spPr>
          <a:xfrm>
            <a:off x="6656415" y="2755514"/>
            <a:ext cx="3468530" cy="311624"/>
          </a:xfrm>
          <a:prstGeom prst="rect">
            <a:avLst/>
          </a:prstGeom>
          <a:noFill/>
        </p:spPr>
        <p:txBody>
          <a:bodyPr wrap="square" rtlCol="0">
            <a:spAutoFit/>
          </a:bodyPr>
          <a:lstStyle/>
          <a:p>
            <a:pPr algn="ctr"/>
            <a:r>
              <a:rPr lang="en-US" sz="1425" b="1" dirty="0">
                <a:solidFill>
                  <a:srgbClr val="003448"/>
                </a:solidFill>
                <a:latin typeface="Calibri"/>
              </a:rPr>
              <a:t>Consumer Safety Perspective</a:t>
            </a:r>
          </a:p>
        </p:txBody>
      </p:sp>
      <p:pic>
        <p:nvPicPr>
          <p:cNvPr id="17" name="Picture 16" descr="Aspergillus terreus - Wikipedia">
            <a:extLst>
              <a:ext uri="{FF2B5EF4-FFF2-40B4-BE49-F238E27FC236}">
                <a16:creationId xmlns:a16="http://schemas.microsoft.com/office/drawing/2014/main" id="{CEC6F8B2-66B4-CF42-A248-8A89C77720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48277" y="3130491"/>
            <a:ext cx="2283894" cy="2394405"/>
          </a:xfrm>
          <a:prstGeom prst="roundRect">
            <a:avLst>
              <a:gd name="adj" fmla="val 9806"/>
            </a:avLst>
          </a:prstGeom>
        </p:spPr>
      </p:pic>
      <p:sp>
        <p:nvSpPr>
          <p:cNvPr id="19" name="TextBox 18">
            <a:extLst>
              <a:ext uri="{FF2B5EF4-FFF2-40B4-BE49-F238E27FC236}">
                <a16:creationId xmlns:a16="http://schemas.microsoft.com/office/drawing/2014/main" id="{D1C7C416-E691-B44D-9585-DBBAB1D499F3}"/>
              </a:ext>
            </a:extLst>
          </p:cNvPr>
          <p:cNvSpPr txBox="1"/>
          <p:nvPr/>
        </p:nvSpPr>
        <p:spPr>
          <a:xfrm>
            <a:off x="2214322" y="5731511"/>
            <a:ext cx="3151804" cy="553998"/>
          </a:xfrm>
          <a:prstGeom prst="rect">
            <a:avLst/>
          </a:prstGeom>
          <a:noFill/>
        </p:spPr>
        <p:txBody>
          <a:bodyPr wrap="square" rtlCol="0">
            <a:spAutoFit/>
          </a:bodyPr>
          <a:lstStyle/>
          <a:p>
            <a:pPr algn="ctr"/>
            <a:r>
              <a:rPr lang="en-US" sz="1500" dirty="0">
                <a:solidFill>
                  <a:prstClr val="black"/>
                </a:solidFill>
                <a:latin typeface="Calibri"/>
              </a:rPr>
              <a:t>Aspergillus life-threatening for immune-compromised patients</a:t>
            </a:r>
          </a:p>
        </p:txBody>
      </p:sp>
      <p:sp>
        <p:nvSpPr>
          <p:cNvPr id="20" name="TextBox 19">
            <a:extLst>
              <a:ext uri="{FF2B5EF4-FFF2-40B4-BE49-F238E27FC236}">
                <a16:creationId xmlns:a16="http://schemas.microsoft.com/office/drawing/2014/main" id="{83ABE4F5-AE4A-8645-9C4F-6CD315F83867}"/>
              </a:ext>
            </a:extLst>
          </p:cNvPr>
          <p:cNvSpPr txBox="1"/>
          <p:nvPr/>
        </p:nvSpPr>
        <p:spPr>
          <a:xfrm>
            <a:off x="6629424" y="5731511"/>
            <a:ext cx="3468525" cy="784830"/>
          </a:xfrm>
          <a:prstGeom prst="rect">
            <a:avLst/>
          </a:prstGeom>
          <a:noFill/>
        </p:spPr>
        <p:txBody>
          <a:bodyPr wrap="square" rtlCol="0">
            <a:spAutoFit/>
          </a:bodyPr>
          <a:lstStyle/>
          <a:p>
            <a:pPr algn="ctr"/>
            <a:r>
              <a:rPr lang="en-US" sz="1500" dirty="0">
                <a:solidFill>
                  <a:prstClr val="black"/>
                </a:solidFill>
                <a:latin typeface="Calibri"/>
              </a:rPr>
              <a:t>Mold can grow while product sits on shelves, potentially causing allergic reactions in consumers</a:t>
            </a:r>
          </a:p>
        </p:txBody>
      </p:sp>
      <p:pic>
        <p:nvPicPr>
          <p:cNvPr id="23" name="Picture 22">
            <a:extLst>
              <a:ext uri="{FF2B5EF4-FFF2-40B4-BE49-F238E27FC236}">
                <a16:creationId xmlns:a16="http://schemas.microsoft.com/office/drawing/2014/main" id="{6B37D1D2-B958-6F4D-A59A-F1D64458A1D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37639" y="3130491"/>
            <a:ext cx="2306085" cy="2394405"/>
          </a:xfrm>
          <a:prstGeom prst="roundRect">
            <a:avLst>
              <a:gd name="adj" fmla="val 10167"/>
            </a:avLst>
          </a:prstGeom>
        </p:spPr>
      </p:pic>
      <p:pic>
        <p:nvPicPr>
          <p:cNvPr id="2" name="Picture 1">
            <a:extLst>
              <a:ext uri="{FF2B5EF4-FFF2-40B4-BE49-F238E27FC236}">
                <a16:creationId xmlns:a16="http://schemas.microsoft.com/office/drawing/2014/main" id="{A78DA911-51D1-892D-30D2-AB8B760C1A3B}"/>
              </a:ext>
            </a:extLst>
          </p:cNvPr>
          <p:cNvPicPr>
            <a:picLocks noChangeAspect="1"/>
          </p:cNvPicPr>
          <p:nvPr/>
        </p:nvPicPr>
        <p:blipFill>
          <a:blip r:embed="rId6"/>
          <a:stretch>
            <a:fillRect/>
          </a:stretch>
        </p:blipFill>
        <p:spPr>
          <a:xfrm>
            <a:off x="0" y="146029"/>
            <a:ext cx="2057400" cy="457240"/>
          </a:xfrm>
          <a:prstGeom prst="rect">
            <a:avLst/>
          </a:prstGeom>
        </p:spPr>
      </p:pic>
    </p:spTree>
    <p:extLst>
      <p:ext uri="{BB962C8B-B14F-4D97-AF65-F5344CB8AC3E}">
        <p14:creationId xmlns:p14="http://schemas.microsoft.com/office/powerpoint/2010/main" val="269721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old.png">
            <a:extLst>
              <a:ext uri="{FF2B5EF4-FFF2-40B4-BE49-F238E27FC236}">
                <a16:creationId xmlns:a16="http://schemas.microsoft.com/office/drawing/2014/main" id="{6821332E-DA15-A740-B3A5-8D0F54CEFDAF}"/>
              </a:ext>
            </a:extLst>
          </p:cNvPr>
          <p:cNvPicPr>
            <a:picLocks noChangeAspect="1"/>
          </p:cNvPicPr>
          <p:nvPr/>
        </p:nvPicPr>
        <p:blipFill>
          <a:blip r:embed="rId3">
            <a:alphaModFix amt="8000"/>
            <a:extLst>
              <a:ext uri="{28A0092B-C50C-407E-A947-70E740481C1C}">
                <a14:useLocalDpi xmlns:a14="http://schemas.microsoft.com/office/drawing/2010/main"/>
              </a:ext>
            </a:extLst>
          </a:blip>
          <a:stretch>
            <a:fillRect/>
          </a:stretch>
        </p:blipFill>
        <p:spPr>
          <a:xfrm rot="1778363">
            <a:off x="1584259" y="2062545"/>
            <a:ext cx="2758782" cy="2452251"/>
          </a:xfrm>
          <a:prstGeom prst="rect">
            <a:avLst/>
          </a:prstGeom>
        </p:spPr>
      </p:pic>
      <p:pic>
        <p:nvPicPr>
          <p:cNvPr id="24" name="Picture 23" descr="mold.png">
            <a:extLst>
              <a:ext uri="{FF2B5EF4-FFF2-40B4-BE49-F238E27FC236}">
                <a16:creationId xmlns:a16="http://schemas.microsoft.com/office/drawing/2014/main" id="{14F31DE2-F8CF-1348-BF9B-B1DBF70CDC9F}"/>
              </a:ext>
            </a:extLst>
          </p:cNvPr>
          <p:cNvPicPr>
            <a:picLocks noChangeAspect="1"/>
          </p:cNvPicPr>
          <p:nvPr/>
        </p:nvPicPr>
        <p:blipFill>
          <a:blip r:embed="rId3">
            <a:alphaModFix amt="8000"/>
            <a:extLst>
              <a:ext uri="{28A0092B-C50C-407E-A947-70E740481C1C}">
                <a14:useLocalDpi xmlns:a14="http://schemas.microsoft.com/office/drawing/2010/main"/>
              </a:ext>
            </a:extLst>
          </a:blip>
          <a:stretch>
            <a:fillRect/>
          </a:stretch>
        </p:blipFill>
        <p:spPr>
          <a:xfrm rot="1778363">
            <a:off x="4068511" y="4331687"/>
            <a:ext cx="2758782" cy="2452251"/>
          </a:xfrm>
          <a:prstGeom prst="rect">
            <a:avLst/>
          </a:prstGeom>
        </p:spPr>
      </p:pic>
      <p:sp>
        <p:nvSpPr>
          <p:cNvPr id="23" name="Rectangle 22">
            <a:extLst>
              <a:ext uri="{FF2B5EF4-FFF2-40B4-BE49-F238E27FC236}">
                <a16:creationId xmlns:a16="http://schemas.microsoft.com/office/drawing/2014/main" id="{92F24063-E63F-9E46-BC69-175F402901CA}"/>
              </a:ext>
            </a:extLst>
          </p:cNvPr>
          <p:cNvSpPr/>
          <p:nvPr/>
        </p:nvSpPr>
        <p:spPr>
          <a:xfrm>
            <a:off x="5351677" y="5242535"/>
            <a:ext cx="1926771" cy="45719"/>
          </a:xfrm>
          <a:prstGeom prst="rect">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2" name="Rectangle 21">
            <a:extLst>
              <a:ext uri="{FF2B5EF4-FFF2-40B4-BE49-F238E27FC236}">
                <a16:creationId xmlns:a16="http://schemas.microsoft.com/office/drawing/2014/main" id="{B79F208F-A365-BA45-AD70-1E9B5C8D8778}"/>
              </a:ext>
            </a:extLst>
          </p:cNvPr>
          <p:cNvSpPr/>
          <p:nvPr/>
        </p:nvSpPr>
        <p:spPr>
          <a:xfrm>
            <a:off x="5755876" y="4539141"/>
            <a:ext cx="1926771" cy="45719"/>
          </a:xfrm>
          <a:prstGeom prst="rect">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1" name="Rectangle 20">
            <a:extLst>
              <a:ext uri="{FF2B5EF4-FFF2-40B4-BE49-F238E27FC236}">
                <a16:creationId xmlns:a16="http://schemas.microsoft.com/office/drawing/2014/main" id="{A7E4F24A-1B7C-D74D-890A-1766BDA435A7}"/>
              </a:ext>
            </a:extLst>
          </p:cNvPr>
          <p:cNvSpPr/>
          <p:nvPr/>
        </p:nvSpPr>
        <p:spPr>
          <a:xfrm>
            <a:off x="5755877" y="3803936"/>
            <a:ext cx="1926771" cy="45719"/>
          </a:xfrm>
          <a:prstGeom prst="rect">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Rectangle 17">
            <a:extLst>
              <a:ext uri="{FF2B5EF4-FFF2-40B4-BE49-F238E27FC236}">
                <a16:creationId xmlns:a16="http://schemas.microsoft.com/office/drawing/2014/main" id="{8648733F-C437-E749-AB8C-B5745DE4C0A5}"/>
              </a:ext>
            </a:extLst>
          </p:cNvPr>
          <p:cNvSpPr/>
          <p:nvPr/>
        </p:nvSpPr>
        <p:spPr>
          <a:xfrm>
            <a:off x="5553778" y="3076325"/>
            <a:ext cx="1926771" cy="45719"/>
          </a:xfrm>
          <a:prstGeom prst="rect">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1974874" y="1543772"/>
            <a:ext cx="8242250" cy="584775"/>
          </a:xfrm>
          <a:prstGeom prst="rect">
            <a:avLst/>
          </a:prstGeom>
          <a:noFill/>
        </p:spPr>
        <p:txBody>
          <a:bodyPr wrap="square" rtlCol="0">
            <a:spAutoFit/>
          </a:bodyPr>
          <a:lstStyle/>
          <a:p>
            <a:pPr algn="ctr"/>
            <a:r>
              <a:rPr lang="en-US" sz="1600" dirty="0">
                <a:solidFill>
                  <a:prstClr val="black"/>
                </a:solidFill>
                <a:latin typeface="Calibri"/>
              </a:rPr>
              <a:t>Decontamination is the point in the manufacturing process where harmful pathogens are eradicated from the product, and their growth is minimized over time.</a:t>
            </a:r>
            <a:endParaRPr lang="en-US" sz="1600" b="1" dirty="0">
              <a:solidFill>
                <a:prstClr val="black"/>
              </a:solidFill>
              <a:latin typeface="Calibri"/>
            </a:endParaRPr>
          </a:p>
        </p:txBody>
      </p:sp>
      <p:sp>
        <p:nvSpPr>
          <p:cNvPr id="6" name="Rectangle 5">
            <a:extLst>
              <a:ext uri="{FF2B5EF4-FFF2-40B4-BE49-F238E27FC236}">
                <a16:creationId xmlns:a16="http://schemas.microsoft.com/office/drawing/2014/main" id="{B9B05A07-8D31-1844-9AAA-7B74692628A6}"/>
              </a:ext>
            </a:extLst>
          </p:cNvPr>
          <p:cNvSpPr/>
          <p:nvPr/>
        </p:nvSpPr>
        <p:spPr>
          <a:xfrm>
            <a:off x="3980236" y="411765"/>
            <a:ext cx="4231543" cy="523220"/>
          </a:xfrm>
          <a:prstGeom prst="rect">
            <a:avLst/>
          </a:prstGeom>
        </p:spPr>
        <p:txBody>
          <a:bodyPr wrap="none">
            <a:spAutoFit/>
          </a:bodyPr>
          <a:lstStyle/>
          <a:p>
            <a:pPr algn="ctr"/>
            <a:r>
              <a:rPr lang="en-US" sz="2800" b="1" dirty="0">
                <a:solidFill>
                  <a:prstClr val="white"/>
                </a:solidFill>
                <a:latin typeface="Calibri"/>
              </a:rPr>
              <a:t>Decontamination Solutions</a:t>
            </a:r>
          </a:p>
        </p:txBody>
      </p:sp>
      <p:sp>
        <p:nvSpPr>
          <p:cNvPr id="42" name="TextBox 41">
            <a:extLst>
              <a:ext uri="{FF2B5EF4-FFF2-40B4-BE49-F238E27FC236}">
                <a16:creationId xmlns:a16="http://schemas.microsoft.com/office/drawing/2014/main" id="{EBE68780-E092-354E-8609-A0F666193770}"/>
              </a:ext>
            </a:extLst>
          </p:cNvPr>
          <p:cNvSpPr txBox="1"/>
          <p:nvPr/>
        </p:nvSpPr>
        <p:spPr>
          <a:xfrm>
            <a:off x="1765404" y="6496026"/>
            <a:ext cx="8661193" cy="307777"/>
          </a:xfrm>
          <a:prstGeom prst="rect">
            <a:avLst/>
          </a:prstGeom>
          <a:noFill/>
        </p:spPr>
        <p:txBody>
          <a:bodyPr wrap="square" rtlCol="0">
            <a:spAutoFit/>
          </a:bodyPr>
          <a:lstStyle/>
          <a:p>
            <a:pPr algn="ctr"/>
            <a:r>
              <a:rPr lang="en-US" sz="1400" dirty="0">
                <a:solidFill>
                  <a:prstClr val="white">
                    <a:lumMod val="50000"/>
                  </a:prstClr>
                </a:solidFill>
                <a:latin typeface="Calibri"/>
              </a:rPr>
              <a:t>FDA’s Food Safety Modernization Act (FSMA) requires validation of all preventive controls, including the </a:t>
            </a:r>
            <a:r>
              <a:rPr lang="en-US" sz="1400" b="1" dirty="0">
                <a:solidFill>
                  <a:prstClr val="white">
                    <a:lumMod val="50000"/>
                  </a:prstClr>
                </a:solidFill>
                <a:latin typeface="Calibri"/>
              </a:rPr>
              <a:t>kill step</a:t>
            </a:r>
            <a:r>
              <a:rPr lang="en-US" sz="1400" dirty="0">
                <a:solidFill>
                  <a:prstClr val="white">
                    <a:lumMod val="50000"/>
                  </a:prstClr>
                </a:solidFill>
                <a:latin typeface="Calibri"/>
              </a:rPr>
              <a:t>.</a:t>
            </a:r>
            <a:endParaRPr lang="en-US" sz="1400" b="1" dirty="0">
              <a:solidFill>
                <a:prstClr val="white">
                  <a:lumMod val="50000"/>
                </a:prstClr>
              </a:solidFill>
              <a:latin typeface="Calibri"/>
            </a:endParaRPr>
          </a:p>
        </p:txBody>
      </p:sp>
      <p:grpSp>
        <p:nvGrpSpPr>
          <p:cNvPr id="7" name="Group 6">
            <a:extLst>
              <a:ext uri="{FF2B5EF4-FFF2-40B4-BE49-F238E27FC236}">
                <a16:creationId xmlns:a16="http://schemas.microsoft.com/office/drawing/2014/main" id="{A2F76FFD-875B-314B-8AFD-995A1953DAD8}"/>
              </a:ext>
            </a:extLst>
          </p:cNvPr>
          <p:cNvGrpSpPr/>
          <p:nvPr/>
        </p:nvGrpSpPr>
        <p:grpSpPr>
          <a:xfrm>
            <a:off x="2371856" y="2474205"/>
            <a:ext cx="3835176" cy="3750265"/>
            <a:chOff x="80258" y="2593499"/>
            <a:chExt cx="3941063" cy="3913632"/>
          </a:xfrm>
        </p:grpSpPr>
        <p:sp>
          <p:nvSpPr>
            <p:cNvPr id="4" name="Oval 3">
              <a:extLst>
                <a:ext uri="{FF2B5EF4-FFF2-40B4-BE49-F238E27FC236}">
                  <a16:creationId xmlns:a16="http://schemas.microsoft.com/office/drawing/2014/main" id="{9060FC1C-A9F8-7040-A110-6F929D7290C2}"/>
                </a:ext>
              </a:extLst>
            </p:cNvPr>
            <p:cNvSpPr/>
            <p:nvPr/>
          </p:nvSpPr>
          <p:spPr>
            <a:xfrm>
              <a:off x="80258" y="2593499"/>
              <a:ext cx="3941063" cy="3913632"/>
            </a:xfrm>
            <a:prstGeom prst="ellipse">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5" name="Picture 4">
              <a:extLst>
                <a:ext uri="{FF2B5EF4-FFF2-40B4-BE49-F238E27FC236}">
                  <a16:creationId xmlns:a16="http://schemas.microsoft.com/office/drawing/2014/main" id="{E546EE20-4AA3-E444-B20E-809021D4E287}"/>
                </a:ext>
              </a:extLst>
            </p:cNvPr>
            <p:cNvPicPr>
              <a:picLocks noChangeAspect="1"/>
            </p:cNvPicPr>
            <p:nvPr/>
          </p:nvPicPr>
          <p:blipFill rotWithShape="1">
            <a:blip r:embed="rId4"/>
            <a:srcRect l="7637" t="1175" r="24774" b="1715"/>
            <a:stretch/>
          </p:blipFill>
          <p:spPr>
            <a:xfrm>
              <a:off x="191271" y="2701356"/>
              <a:ext cx="3719036" cy="3697917"/>
            </a:xfrm>
            <a:prstGeom prst="ellipse">
              <a:avLst/>
            </a:prstGeom>
          </p:spPr>
        </p:pic>
      </p:grpSp>
      <p:sp>
        <p:nvSpPr>
          <p:cNvPr id="9" name="Rounded Rectangle 8">
            <a:extLst>
              <a:ext uri="{FF2B5EF4-FFF2-40B4-BE49-F238E27FC236}">
                <a16:creationId xmlns:a16="http://schemas.microsoft.com/office/drawing/2014/main" id="{75C33A20-095C-D34E-A262-6FD040EFAF22}"/>
              </a:ext>
            </a:extLst>
          </p:cNvPr>
          <p:cNvSpPr/>
          <p:nvPr/>
        </p:nvSpPr>
        <p:spPr>
          <a:xfrm>
            <a:off x="6827294" y="2873580"/>
            <a:ext cx="3440110" cy="456100"/>
          </a:xfrm>
          <a:prstGeom prst="round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TextBox 9">
            <a:extLst>
              <a:ext uri="{FF2B5EF4-FFF2-40B4-BE49-F238E27FC236}">
                <a16:creationId xmlns:a16="http://schemas.microsoft.com/office/drawing/2014/main" id="{4D2555E7-829E-7A49-8AA2-B70922F757A7}"/>
              </a:ext>
            </a:extLst>
          </p:cNvPr>
          <p:cNvSpPr txBox="1"/>
          <p:nvPr/>
        </p:nvSpPr>
        <p:spPr>
          <a:xfrm>
            <a:off x="6903495" y="2956488"/>
            <a:ext cx="3523103" cy="338554"/>
          </a:xfrm>
          <a:prstGeom prst="rect">
            <a:avLst/>
          </a:prstGeom>
          <a:noFill/>
        </p:spPr>
        <p:txBody>
          <a:bodyPr wrap="square" rtlCol="0">
            <a:spAutoFit/>
          </a:bodyPr>
          <a:lstStyle/>
          <a:p>
            <a:r>
              <a:rPr lang="en-US" sz="1600" dirty="0">
                <a:solidFill>
                  <a:prstClr val="black"/>
                </a:solidFill>
                <a:latin typeface="Calibri"/>
              </a:rPr>
              <a:t>Eliminate harmful bacteria &amp; microbes</a:t>
            </a:r>
          </a:p>
        </p:txBody>
      </p:sp>
      <p:sp>
        <p:nvSpPr>
          <p:cNvPr id="11" name="Rounded Rectangle 10">
            <a:extLst>
              <a:ext uri="{FF2B5EF4-FFF2-40B4-BE49-F238E27FC236}">
                <a16:creationId xmlns:a16="http://schemas.microsoft.com/office/drawing/2014/main" id="{5FAE00F4-DAB6-1B4E-8C3D-8127CF831D30}"/>
              </a:ext>
            </a:extLst>
          </p:cNvPr>
          <p:cNvSpPr/>
          <p:nvPr/>
        </p:nvSpPr>
        <p:spPr>
          <a:xfrm>
            <a:off x="6827294" y="3588052"/>
            <a:ext cx="3200625" cy="456100"/>
          </a:xfrm>
          <a:prstGeom prst="round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TextBox 11">
            <a:extLst>
              <a:ext uri="{FF2B5EF4-FFF2-40B4-BE49-F238E27FC236}">
                <a16:creationId xmlns:a16="http://schemas.microsoft.com/office/drawing/2014/main" id="{0D364E6D-A95F-F245-BCEE-6A8F3F03446A}"/>
              </a:ext>
            </a:extLst>
          </p:cNvPr>
          <p:cNvSpPr txBox="1"/>
          <p:nvPr/>
        </p:nvSpPr>
        <p:spPr>
          <a:xfrm>
            <a:off x="6903494" y="3658450"/>
            <a:ext cx="3523103" cy="338554"/>
          </a:xfrm>
          <a:prstGeom prst="rect">
            <a:avLst/>
          </a:prstGeom>
          <a:noFill/>
        </p:spPr>
        <p:txBody>
          <a:bodyPr wrap="square" rtlCol="0">
            <a:spAutoFit/>
          </a:bodyPr>
          <a:lstStyle/>
          <a:p>
            <a:r>
              <a:rPr lang="en-US" sz="1600" dirty="0">
                <a:solidFill>
                  <a:prstClr val="black"/>
                </a:solidFill>
                <a:latin typeface="Calibri"/>
              </a:rPr>
              <a:t>Meet standard quality regulations </a:t>
            </a:r>
          </a:p>
        </p:txBody>
      </p:sp>
      <p:sp>
        <p:nvSpPr>
          <p:cNvPr id="13" name="Rounded Rectangle 12">
            <a:extLst>
              <a:ext uri="{FF2B5EF4-FFF2-40B4-BE49-F238E27FC236}">
                <a16:creationId xmlns:a16="http://schemas.microsoft.com/office/drawing/2014/main" id="{C736EDF9-7B1D-6940-B172-57938492F405}"/>
              </a:ext>
            </a:extLst>
          </p:cNvPr>
          <p:cNvSpPr/>
          <p:nvPr/>
        </p:nvSpPr>
        <p:spPr>
          <a:xfrm>
            <a:off x="6827294" y="4323369"/>
            <a:ext cx="2852282" cy="456100"/>
          </a:xfrm>
          <a:prstGeom prst="round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TextBox 13">
            <a:extLst>
              <a:ext uri="{FF2B5EF4-FFF2-40B4-BE49-F238E27FC236}">
                <a16:creationId xmlns:a16="http://schemas.microsoft.com/office/drawing/2014/main" id="{BD0ED676-B878-2E46-9F7E-D0D7363ACF97}"/>
              </a:ext>
            </a:extLst>
          </p:cNvPr>
          <p:cNvSpPr txBox="1"/>
          <p:nvPr/>
        </p:nvSpPr>
        <p:spPr>
          <a:xfrm>
            <a:off x="6903494" y="4387850"/>
            <a:ext cx="3523103" cy="338554"/>
          </a:xfrm>
          <a:prstGeom prst="rect">
            <a:avLst/>
          </a:prstGeom>
          <a:noFill/>
        </p:spPr>
        <p:txBody>
          <a:bodyPr wrap="square" rtlCol="0">
            <a:spAutoFit/>
          </a:bodyPr>
          <a:lstStyle/>
          <a:p>
            <a:r>
              <a:rPr lang="en-US" sz="1600" dirty="0">
                <a:solidFill>
                  <a:prstClr val="black"/>
                </a:solidFill>
                <a:latin typeface="Calibri"/>
              </a:rPr>
              <a:t>Protect consumer safety</a:t>
            </a:r>
          </a:p>
        </p:txBody>
      </p:sp>
      <p:sp>
        <p:nvSpPr>
          <p:cNvPr id="16" name="Rounded Rectangle 15">
            <a:extLst>
              <a:ext uri="{FF2B5EF4-FFF2-40B4-BE49-F238E27FC236}">
                <a16:creationId xmlns:a16="http://schemas.microsoft.com/office/drawing/2014/main" id="{27249448-4D3C-854F-8087-C030A6138B97}"/>
              </a:ext>
            </a:extLst>
          </p:cNvPr>
          <p:cNvSpPr/>
          <p:nvPr/>
        </p:nvSpPr>
        <p:spPr>
          <a:xfrm>
            <a:off x="6827294" y="5033516"/>
            <a:ext cx="2656339" cy="456100"/>
          </a:xfrm>
          <a:prstGeom prst="round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TextBox 16">
            <a:extLst>
              <a:ext uri="{FF2B5EF4-FFF2-40B4-BE49-F238E27FC236}">
                <a16:creationId xmlns:a16="http://schemas.microsoft.com/office/drawing/2014/main" id="{4BB19F46-4163-7147-933F-5EB6A42016F0}"/>
              </a:ext>
            </a:extLst>
          </p:cNvPr>
          <p:cNvSpPr txBox="1"/>
          <p:nvPr/>
        </p:nvSpPr>
        <p:spPr>
          <a:xfrm>
            <a:off x="6903494" y="5107858"/>
            <a:ext cx="3523103" cy="338554"/>
          </a:xfrm>
          <a:prstGeom prst="rect">
            <a:avLst/>
          </a:prstGeom>
          <a:noFill/>
        </p:spPr>
        <p:txBody>
          <a:bodyPr wrap="square" rtlCol="0">
            <a:spAutoFit/>
          </a:bodyPr>
          <a:lstStyle/>
          <a:p>
            <a:r>
              <a:rPr lang="en-US" sz="1600" dirty="0">
                <a:solidFill>
                  <a:prstClr val="black"/>
                </a:solidFill>
                <a:latin typeface="Calibri"/>
              </a:rPr>
              <a:t>Prevent product recalls</a:t>
            </a:r>
          </a:p>
        </p:txBody>
      </p:sp>
      <p:sp>
        <p:nvSpPr>
          <p:cNvPr id="26" name="Rectangle 25">
            <a:extLst>
              <a:ext uri="{FF2B5EF4-FFF2-40B4-BE49-F238E27FC236}">
                <a16:creationId xmlns:a16="http://schemas.microsoft.com/office/drawing/2014/main" id="{405067D6-7D38-5540-887A-2B844E8999DC}"/>
              </a:ext>
            </a:extLst>
          </p:cNvPr>
          <p:cNvSpPr/>
          <p:nvPr/>
        </p:nvSpPr>
        <p:spPr>
          <a:xfrm>
            <a:off x="5177501" y="5937544"/>
            <a:ext cx="1926771" cy="45719"/>
          </a:xfrm>
          <a:prstGeom prst="rect">
            <a:avLst/>
          </a:prstGeom>
          <a:solidFill>
            <a:srgbClr val="0034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Rounded Rectangle 26">
            <a:extLst>
              <a:ext uri="{FF2B5EF4-FFF2-40B4-BE49-F238E27FC236}">
                <a16:creationId xmlns:a16="http://schemas.microsoft.com/office/drawing/2014/main" id="{91F025D0-C3E0-F741-AD25-745F97E2D28E}"/>
              </a:ext>
            </a:extLst>
          </p:cNvPr>
          <p:cNvSpPr/>
          <p:nvPr/>
        </p:nvSpPr>
        <p:spPr>
          <a:xfrm>
            <a:off x="6827294" y="5728525"/>
            <a:ext cx="2405968" cy="456100"/>
          </a:xfrm>
          <a:prstGeom prst="round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8" name="TextBox 27">
            <a:extLst>
              <a:ext uri="{FF2B5EF4-FFF2-40B4-BE49-F238E27FC236}">
                <a16:creationId xmlns:a16="http://schemas.microsoft.com/office/drawing/2014/main" id="{E753671F-3994-1C41-9FF2-51E6DF9FD9BF}"/>
              </a:ext>
            </a:extLst>
          </p:cNvPr>
          <p:cNvSpPr txBox="1"/>
          <p:nvPr/>
        </p:nvSpPr>
        <p:spPr>
          <a:xfrm>
            <a:off x="6903494" y="5802867"/>
            <a:ext cx="3523103" cy="338554"/>
          </a:xfrm>
          <a:prstGeom prst="rect">
            <a:avLst/>
          </a:prstGeom>
          <a:noFill/>
        </p:spPr>
        <p:txBody>
          <a:bodyPr wrap="square" rtlCol="0">
            <a:spAutoFit/>
          </a:bodyPr>
          <a:lstStyle/>
          <a:p>
            <a:r>
              <a:rPr lang="en-US" sz="1600" dirty="0">
                <a:solidFill>
                  <a:prstClr val="black"/>
                </a:solidFill>
                <a:latin typeface="Calibri"/>
              </a:rPr>
              <a:t>Extend shelf-life</a:t>
            </a:r>
          </a:p>
        </p:txBody>
      </p:sp>
      <p:pic>
        <p:nvPicPr>
          <p:cNvPr id="2" name="Picture 1">
            <a:extLst>
              <a:ext uri="{FF2B5EF4-FFF2-40B4-BE49-F238E27FC236}">
                <a16:creationId xmlns:a16="http://schemas.microsoft.com/office/drawing/2014/main" id="{9A1F2865-E313-7E0F-C038-09DC18968C99}"/>
              </a:ext>
            </a:extLst>
          </p:cNvPr>
          <p:cNvPicPr>
            <a:picLocks noChangeAspect="1"/>
          </p:cNvPicPr>
          <p:nvPr/>
        </p:nvPicPr>
        <p:blipFill>
          <a:blip r:embed="rId5"/>
          <a:stretch>
            <a:fillRect/>
          </a:stretch>
        </p:blipFill>
        <p:spPr>
          <a:xfrm>
            <a:off x="0" y="146029"/>
            <a:ext cx="2057400" cy="457240"/>
          </a:xfrm>
          <a:prstGeom prst="rect">
            <a:avLst/>
          </a:prstGeom>
        </p:spPr>
      </p:pic>
    </p:spTree>
    <p:extLst>
      <p:ext uri="{BB962C8B-B14F-4D97-AF65-F5344CB8AC3E}">
        <p14:creationId xmlns:p14="http://schemas.microsoft.com/office/powerpoint/2010/main" val="256587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3;p5">
            <a:extLst>
              <a:ext uri="{FF2B5EF4-FFF2-40B4-BE49-F238E27FC236}">
                <a16:creationId xmlns:a16="http://schemas.microsoft.com/office/drawing/2014/main" id="{BDCAD28F-348C-B7F1-E4CC-E5E33E31F5B7}"/>
              </a:ext>
            </a:extLst>
          </p:cNvPr>
          <p:cNvSpPr txBox="1"/>
          <p:nvPr/>
        </p:nvSpPr>
        <p:spPr>
          <a:xfrm>
            <a:off x="1988247" y="728552"/>
            <a:ext cx="8388682" cy="2092840"/>
          </a:xfrm>
          <a:prstGeom prst="rect">
            <a:avLst/>
          </a:prstGeom>
          <a:noFill/>
          <a:ln>
            <a:noFill/>
          </a:ln>
        </p:spPr>
        <p:txBody>
          <a:bodyPr spcFirstLastPara="1" wrap="square" lIns="91425" tIns="45700" rIns="91425" bIns="45700" anchor="t" anchorCtr="0">
            <a:spAutoFit/>
          </a:bodyPr>
          <a:lstStyle/>
          <a:p>
            <a:endParaRPr dirty="0"/>
          </a:p>
          <a:p>
            <a:pPr algn="ctr"/>
            <a:endParaRPr dirty="0">
              <a:solidFill>
                <a:schemeClr val="dk1"/>
              </a:solidFill>
              <a:latin typeface="Arial"/>
              <a:ea typeface="Arial"/>
              <a:cs typeface="Arial"/>
              <a:sym typeface="Arial"/>
            </a:endParaRPr>
          </a:p>
          <a:p>
            <a:pPr algn="ctr"/>
            <a:r>
              <a:rPr lang="en-US" sz="2000" b="1" dirty="0">
                <a:solidFill>
                  <a:schemeClr val="dk1"/>
                </a:solidFill>
                <a:latin typeface="Arial"/>
                <a:ea typeface="Arial"/>
                <a:cs typeface="Arial"/>
                <a:sym typeface="Arial"/>
              </a:rPr>
              <a:t>Application of Ozone for Enhancing the Microbiological Safety and Quality of Foods: A Review </a:t>
            </a:r>
          </a:p>
          <a:p>
            <a:pPr lvl="0" algn="ctr"/>
            <a:r>
              <a:rPr lang="en-US" i="1" dirty="0">
                <a:solidFill>
                  <a:schemeClr val="dk1"/>
                </a:solidFill>
              </a:rPr>
              <a:t>Journal of Food Protection, Vol. 62, No. 9, 1999, Pages 1071–1087</a:t>
            </a:r>
            <a:endParaRPr lang="en-US" i="1" dirty="0"/>
          </a:p>
          <a:p>
            <a:pPr lvl="0" algn="ctr"/>
            <a:r>
              <a:rPr lang="en-US" i="1" dirty="0">
                <a:solidFill>
                  <a:schemeClr val="dk1"/>
                </a:solidFill>
              </a:rPr>
              <a:t>Jin-Gab Kim, Ahmed E. Yousef, and Sandhya Dave</a:t>
            </a:r>
            <a:endParaRPr i="1" dirty="0"/>
          </a:p>
          <a:p>
            <a:endParaRPr dirty="0">
              <a:solidFill>
                <a:schemeClr val="dk1"/>
              </a:solidFill>
              <a:latin typeface="Calibri"/>
              <a:ea typeface="Calibri"/>
              <a:cs typeface="Calibri"/>
              <a:sym typeface="Calibri"/>
            </a:endParaRPr>
          </a:p>
        </p:txBody>
      </p:sp>
      <p:sp>
        <p:nvSpPr>
          <p:cNvPr id="4" name="Google Shape;144;p5">
            <a:extLst>
              <a:ext uri="{FF2B5EF4-FFF2-40B4-BE49-F238E27FC236}">
                <a16:creationId xmlns:a16="http://schemas.microsoft.com/office/drawing/2014/main" id="{F3A105E0-B073-2E6E-418C-9EF2E2FABBEA}"/>
              </a:ext>
            </a:extLst>
          </p:cNvPr>
          <p:cNvSpPr txBox="1"/>
          <p:nvPr/>
        </p:nvSpPr>
        <p:spPr>
          <a:xfrm>
            <a:off x="0" y="2671762"/>
            <a:ext cx="12192000" cy="5047495"/>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400"/>
              <a:buFont typeface="Arial"/>
              <a:buChar char="•"/>
            </a:pPr>
            <a:r>
              <a:rPr lang="en-US" dirty="0">
                <a:solidFill>
                  <a:schemeClr val="dk1"/>
                </a:solidFill>
                <a:latin typeface="Arial"/>
                <a:ea typeface="Arial"/>
                <a:cs typeface="Arial"/>
                <a:sym typeface="Arial"/>
              </a:rPr>
              <a:t>Ozone (O</a:t>
            </a:r>
            <a:r>
              <a:rPr lang="en-US" baseline="-25000" dirty="0">
                <a:solidFill>
                  <a:schemeClr val="dk1"/>
                </a:solidFill>
                <a:latin typeface="Arial"/>
                <a:ea typeface="Arial"/>
                <a:cs typeface="Arial"/>
                <a:sym typeface="Arial"/>
              </a:rPr>
              <a:t>3</a:t>
            </a:r>
            <a:r>
              <a:rPr lang="en-US" dirty="0">
                <a:solidFill>
                  <a:schemeClr val="dk1"/>
                </a:solidFill>
                <a:latin typeface="Arial"/>
                <a:ea typeface="Arial"/>
                <a:cs typeface="Arial"/>
                <a:sym typeface="Arial"/>
              </a:rPr>
              <a:t>) is a </a:t>
            </a:r>
            <a:r>
              <a:rPr lang="en-US" b="1" dirty="0">
                <a:solidFill>
                  <a:schemeClr val="dk1"/>
                </a:solidFill>
                <a:latin typeface="Arial"/>
                <a:ea typeface="Arial"/>
                <a:cs typeface="Arial"/>
                <a:sym typeface="Arial"/>
              </a:rPr>
              <a:t>strong antimicrobial agent </a:t>
            </a:r>
            <a:r>
              <a:rPr lang="en-US" dirty="0">
                <a:solidFill>
                  <a:schemeClr val="dk1"/>
                </a:solidFill>
                <a:latin typeface="Arial"/>
                <a:ea typeface="Arial"/>
                <a:cs typeface="Arial"/>
                <a:sym typeface="Arial"/>
              </a:rPr>
              <a:t>with numerous potential applications in the food industry.</a:t>
            </a:r>
          </a:p>
          <a:p>
            <a:pPr marL="285750" indent="-285750">
              <a:buClr>
                <a:schemeClr val="dk1"/>
              </a:buClr>
              <a:buSzPts val="1400"/>
              <a:buFont typeface="Arial"/>
              <a:buChar char="•"/>
            </a:pPr>
            <a:endParaRPr dirty="0">
              <a:solidFill>
                <a:schemeClr val="dk1"/>
              </a:solidFill>
              <a:latin typeface="Arial"/>
              <a:ea typeface="Arial"/>
              <a:cs typeface="Arial"/>
              <a:sym typeface="Arial"/>
            </a:endParaRPr>
          </a:p>
          <a:p>
            <a:pPr marL="285750" indent="-285750">
              <a:buClr>
                <a:schemeClr val="dk1"/>
              </a:buClr>
              <a:buSzPts val="1400"/>
              <a:buFont typeface="Arial"/>
              <a:buChar char="•"/>
            </a:pPr>
            <a:r>
              <a:rPr lang="en-US" dirty="0">
                <a:solidFill>
                  <a:schemeClr val="dk1"/>
                </a:solidFill>
                <a:latin typeface="Arial"/>
                <a:ea typeface="Arial"/>
                <a:cs typeface="Arial"/>
                <a:sym typeface="Arial"/>
              </a:rPr>
              <a:t>Ozone has been used for decades in many countries and recently, the </a:t>
            </a:r>
            <a:r>
              <a:rPr lang="en-US" b="1" dirty="0">
                <a:solidFill>
                  <a:schemeClr val="dk1"/>
                </a:solidFill>
                <a:latin typeface="Arial"/>
                <a:ea typeface="Arial"/>
                <a:cs typeface="Arial"/>
                <a:sym typeface="Arial"/>
              </a:rPr>
              <a:t>Generally Recognized as Safe (GRAS) </a:t>
            </a:r>
            <a:r>
              <a:rPr lang="en-US" dirty="0">
                <a:solidFill>
                  <a:schemeClr val="dk1"/>
                </a:solidFill>
                <a:latin typeface="Arial"/>
                <a:ea typeface="Arial"/>
                <a:cs typeface="Arial"/>
                <a:sym typeface="Arial"/>
              </a:rPr>
              <a:t>status of ozone has been reaffirmed in the United States.</a:t>
            </a:r>
          </a:p>
          <a:p>
            <a:pPr marL="285750" indent="-285750">
              <a:buClr>
                <a:schemeClr val="dk1"/>
              </a:buClr>
              <a:buSzPts val="1400"/>
              <a:buFont typeface="Arial"/>
              <a:buChar char="•"/>
            </a:pPr>
            <a:endParaRPr dirty="0"/>
          </a:p>
          <a:p>
            <a:pPr marL="285750" indent="-285750">
              <a:buClr>
                <a:schemeClr val="dk1"/>
              </a:buClr>
              <a:buSzPts val="1400"/>
              <a:buFont typeface="Arial"/>
              <a:buChar char="•"/>
            </a:pPr>
            <a:r>
              <a:rPr lang="en-US" dirty="0">
                <a:solidFill>
                  <a:schemeClr val="dk1"/>
                </a:solidFill>
                <a:latin typeface="Arial"/>
                <a:ea typeface="Arial"/>
                <a:cs typeface="Arial"/>
                <a:sym typeface="Arial"/>
              </a:rPr>
              <a:t>Ozone is </a:t>
            </a:r>
            <a:r>
              <a:rPr lang="en-US" b="1" dirty="0">
                <a:solidFill>
                  <a:schemeClr val="dk1"/>
                </a:solidFill>
                <a:latin typeface="Arial"/>
                <a:ea typeface="Arial"/>
                <a:cs typeface="Arial"/>
                <a:sym typeface="Arial"/>
              </a:rPr>
              <a:t>effective against the majority of microorganisms </a:t>
            </a:r>
            <a:r>
              <a:rPr lang="en-US" dirty="0">
                <a:solidFill>
                  <a:schemeClr val="dk1"/>
                </a:solidFill>
                <a:latin typeface="Arial"/>
                <a:ea typeface="Arial"/>
                <a:cs typeface="Arial"/>
                <a:sym typeface="Arial"/>
              </a:rPr>
              <a:t>tested by numerous research groups.</a:t>
            </a:r>
          </a:p>
          <a:p>
            <a:pPr marL="285750" indent="-285750">
              <a:buClr>
                <a:schemeClr val="dk1"/>
              </a:buClr>
              <a:buSzPts val="1400"/>
              <a:buFont typeface="Arial"/>
              <a:buChar char="•"/>
            </a:pPr>
            <a:endParaRPr dirty="0"/>
          </a:p>
          <a:p>
            <a:pPr marL="285750" indent="-285750">
              <a:buClr>
                <a:schemeClr val="dk1"/>
              </a:buClr>
              <a:buSzPts val="1400"/>
              <a:buFont typeface="Arial"/>
              <a:buChar char="•"/>
            </a:pPr>
            <a:r>
              <a:rPr lang="en-US" dirty="0">
                <a:solidFill>
                  <a:schemeClr val="dk1"/>
                </a:solidFill>
                <a:latin typeface="Arial"/>
                <a:ea typeface="Arial"/>
                <a:cs typeface="Arial"/>
                <a:sym typeface="Arial"/>
              </a:rPr>
              <a:t>The molecule </a:t>
            </a:r>
            <a:r>
              <a:rPr lang="en-US" b="1" dirty="0">
                <a:solidFill>
                  <a:schemeClr val="dk1"/>
                </a:solidFill>
                <a:latin typeface="Arial"/>
                <a:ea typeface="Arial"/>
                <a:cs typeface="Arial"/>
                <a:sym typeface="Arial"/>
              </a:rPr>
              <a:t>decomposes spontaneously to oxygen</a:t>
            </a:r>
            <a:r>
              <a:rPr lang="en-US" dirty="0">
                <a:solidFill>
                  <a:schemeClr val="dk1"/>
                </a:solidFill>
                <a:latin typeface="Arial"/>
                <a:ea typeface="Arial"/>
                <a:cs typeface="Arial"/>
                <a:sym typeface="Arial"/>
              </a:rPr>
              <a:t>; thus, using ozone minimizes the accumulation of inorganic waste in the environment.</a:t>
            </a:r>
          </a:p>
          <a:p>
            <a:pPr marL="285750" indent="-285750">
              <a:buClr>
                <a:schemeClr val="dk1"/>
              </a:buClr>
              <a:buSzPts val="1400"/>
              <a:buFont typeface="Arial"/>
              <a:buChar char="•"/>
            </a:pPr>
            <a:endParaRPr dirty="0"/>
          </a:p>
          <a:p>
            <a:pPr marL="285750" indent="-285750">
              <a:buClr>
                <a:schemeClr val="dk1"/>
              </a:buClr>
              <a:buSzPts val="1400"/>
              <a:buFont typeface="Arial"/>
              <a:buChar char="•"/>
            </a:pPr>
            <a:r>
              <a:rPr lang="en-US" dirty="0">
                <a:solidFill>
                  <a:schemeClr val="dk1"/>
                </a:solidFill>
                <a:latin typeface="Arial"/>
                <a:ea typeface="Arial"/>
                <a:cs typeface="Arial"/>
                <a:sym typeface="Arial"/>
              </a:rPr>
              <a:t>The high oxidizing power and spontaneous decomposition also makes ozone a </a:t>
            </a:r>
            <a:r>
              <a:rPr lang="en-US" b="1" dirty="0">
                <a:solidFill>
                  <a:schemeClr val="dk1"/>
                </a:solidFill>
                <a:latin typeface="Arial"/>
                <a:ea typeface="Arial"/>
                <a:cs typeface="Arial"/>
                <a:sym typeface="Arial"/>
              </a:rPr>
              <a:t>viable disinfectant for ensuring the microbiological safety and quality of food products. </a:t>
            </a:r>
          </a:p>
          <a:p>
            <a:pPr marL="285750" indent="-285750">
              <a:buClr>
                <a:schemeClr val="dk1"/>
              </a:buClr>
              <a:buSzPts val="1400"/>
              <a:buFont typeface="Arial"/>
              <a:buChar char="•"/>
            </a:pPr>
            <a:endParaRPr b="1" dirty="0">
              <a:solidFill>
                <a:schemeClr val="dk1"/>
              </a:solidFill>
              <a:latin typeface="Arial"/>
              <a:ea typeface="Arial"/>
              <a:cs typeface="Arial"/>
              <a:sym typeface="Arial"/>
            </a:endParaRPr>
          </a:p>
          <a:p>
            <a:pPr marL="285750" indent="-285750">
              <a:buClr>
                <a:schemeClr val="dk1"/>
              </a:buClr>
              <a:buSzPts val="1400"/>
              <a:buFont typeface="Arial"/>
              <a:buChar char="•"/>
            </a:pPr>
            <a:r>
              <a:rPr lang="en-US" dirty="0">
                <a:solidFill>
                  <a:schemeClr val="dk1"/>
                </a:solidFill>
                <a:latin typeface="Arial"/>
                <a:ea typeface="Arial"/>
                <a:cs typeface="Arial"/>
                <a:sym typeface="Arial"/>
              </a:rPr>
              <a:t>The reactivity of ozone is attributed to the </a:t>
            </a:r>
            <a:r>
              <a:rPr lang="en-US" b="1" dirty="0">
                <a:solidFill>
                  <a:schemeClr val="dk1"/>
                </a:solidFill>
                <a:latin typeface="Arial"/>
                <a:ea typeface="Arial"/>
                <a:cs typeface="Arial"/>
                <a:sym typeface="Arial"/>
              </a:rPr>
              <a:t>great oxidizing power of these free radicals. </a:t>
            </a:r>
            <a:endParaRPr b="1" dirty="0"/>
          </a:p>
          <a:p>
            <a:pPr marL="285750" indent="-196850">
              <a:buClr>
                <a:schemeClr val="dk1"/>
              </a:buClr>
              <a:buSzPts val="1400"/>
            </a:pPr>
            <a:endParaRPr sz="1400" b="1" dirty="0">
              <a:solidFill>
                <a:schemeClr val="dk1"/>
              </a:solidFill>
              <a:latin typeface="Arial"/>
              <a:ea typeface="Arial"/>
              <a:cs typeface="Arial"/>
              <a:sym typeface="Arial"/>
            </a:endParaRPr>
          </a:p>
          <a:p>
            <a:pPr marL="285750" indent="-196850">
              <a:buClr>
                <a:schemeClr val="dk1"/>
              </a:buClr>
              <a:buSzPts val="1400"/>
            </a:pPr>
            <a:endParaRPr sz="1400" dirty="0">
              <a:solidFill>
                <a:schemeClr val="dk1"/>
              </a:solidFill>
              <a:latin typeface="Arial"/>
              <a:ea typeface="Arial"/>
              <a:cs typeface="Arial"/>
              <a:sym typeface="Arial"/>
            </a:endParaRPr>
          </a:p>
          <a:p>
            <a:pPr marL="285750" indent="-196850">
              <a:buClr>
                <a:schemeClr val="dk1"/>
              </a:buClr>
              <a:buSzPts val="1400"/>
            </a:pPr>
            <a:endParaRPr sz="1400" dirty="0">
              <a:solidFill>
                <a:schemeClr val="dk1"/>
              </a:solidFill>
              <a:latin typeface="Arial"/>
              <a:ea typeface="Arial"/>
              <a:cs typeface="Arial"/>
              <a:sym typeface="Arial"/>
            </a:endParaRPr>
          </a:p>
          <a:p>
            <a:pPr marL="285750" indent="-196850">
              <a:buClr>
                <a:schemeClr val="dk1"/>
              </a:buClr>
              <a:buSzPts val="1400"/>
            </a:pPr>
            <a:endParaRPr sz="1400" dirty="0">
              <a:solidFill>
                <a:schemeClr val="dk1"/>
              </a:solidFill>
              <a:latin typeface="Arial"/>
              <a:ea typeface="Arial"/>
              <a:cs typeface="Arial"/>
              <a:sym typeface="Arial"/>
            </a:endParaRPr>
          </a:p>
          <a:p>
            <a:pPr marL="285750" indent="-196850">
              <a:buClr>
                <a:schemeClr val="dk1"/>
              </a:buClr>
              <a:buSzPts val="1400"/>
            </a:pPr>
            <a:endParaRPr sz="1400" dirty="0">
              <a:solidFill>
                <a:schemeClr val="dk1"/>
              </a:solidFill>
              <a:latin typeface="Arial"/>
              <a:ea typeface="Arial"/>
              <a:cs typeface="Arial"/>
              <a:sym typeface="Arial"/>
            </a:endParaRPr>
          </a:p>
        </p:txBody>
      </p:sp>
      <p:sp>
        <p:nvSpPr>
          <p:cNvPr id="5" name="Rectangle 4">
            <a:extLst>
              <a:ext uri="{FF2B5EF4-FFF2-40B4-BE49-F238E27FC236}">
                <a16:creationId xmlns:a16="http://schemas.microsoft.com/office/drawing/2014/main" id="{DB970F02-954F-50D0-681D-1F8963CC20FB}"/>
              </a:ext>
            </a:extLst>
          </p:cNvPr>
          <p:cNvSpPr/>
          <p:nvPr/>
        </p:nvSpPr>
        <p:spPr>
          <a:xfrm>
            <a:off x="2837383" y="378042"/>
            <a:ext cx="6517233"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How Does Ozone Decontamination Work? </a:t>
            </a:r>
          </a:p>
        </p:txBody>
      </p:sp>
      <p:pic>
        <p:nvPicPr>
          <p:cNvPr id="2" name="Picture 1">
            <a:extLst>
              <a:ext uri="{FF2B5EF4-FFF2-40B4-BE49-F238E27FC236}">
                <a16:creationId xmlns:a16="http://schemas.microsoft.com/office/drawing/2014/main" id="{1BCE1313-CC83-3755-AECF-073F944136CC}"/>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55480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5C27A5-ACC3-50EA-0CF4-AD5B4AD3B21A}"/>
              </a:ext>
            </a:extLst>
          </p:cNvPr>
          <p:cNvSpPr>
            <a:spLocks noGrp="1"/>
          </p:cNvSpPr>
          <p:nvPr>
            <p:ph idx="1"/>
          </p:nvPr>
        </p:nvSpPr>
        <p:spPr>
          <a:xfrm>
            <a:off x="0" y="2621521"/>
            <a:ext cx="12192000" cy="4527073"/>
          </a:xfrm>
        </p:spPr>
        <p:txBody>
          <a:bodyPr>
            <a:normAutofit fontScale="55000" lnSpcReduction="20000"/>
          </a:bodyPr>
          <a:lstStyle/>
          <a:p>
            <a:pPr algn="l"/>
            <a:r>
              <a:rPr lang="en-US" b="0" i="0" dirty="0">
                <a:solidFill>
                  <a:srgbClr val="222222"/>
                </a:solidFill>
                <a:effectLst/>
                <a:latin typeface="Arial" panose="020B0604020202020204" pitchFamily="34" charset="0"/>
                <a:cs typeface="Arial" panose="020B0604020202020204" pitchFamily="34" charset="0"/>
              </a:rPr>
              <a:t>Ozone is a promising alternative food preserving technique and has gained great interest in the food industry due to its </a:t>
            </a:r>
            <a:r>
              <a:rPr lang="en-US" i="0" dirty="0">
                <a:solidFill>
                  <a:srgbClr val="222222"/>
                </a:solidFill>
                <a:effectLst/>
                <a:latin typeface="Arial" panose="020B0604020202020204" pitchFamily="34" charset="0"/>
                <a:cs typeface="Arial" panose="020B0604020202020204" pitchFamily="34" charset="0"/>
              </a:rPr>
              <a:t>auto-decomposition, rapid action, and strong oxidative properties</a:t>
            </a:r>
            <a:r>
              <a:rPr lang="en-US" b="0" i="0" dirty="0">
                <a:solidFill>
                  <a:srgbClr val="222222"/>
                </a:solidFill>
                <a:effectLst/>
                <a:latin typeface="Arial" panose="020B0604020202020204" pitchFamily="34" charset="0"/>
                <a:cs typeface="Arial" panose="020B0604020202020204" pitchFamily="34" charset="0"/>
              </a:rPr>
              <a:t> to produce oxygen, and, most importantly, Ozone (O3; 48 g/mol) acts as a </a:t>
            </a:r>
            <a:r>
              <a:rPr lang="en-US" i="0" dirty="0">
                <a:solidFill>
                  <a:srgbClr val="222222"/>
                </a:solidFill>
                <a:effectLst/>
                <a:latin typeface="Arial" panose="020B0604020202020204" pitchFamily="34" charset="0"/>
                <a:cs typeface="Arial" panose="020B0604020202020204" pitchFamily="34" charset="0"/>
              </a:rPr>
              <a:t>strong disinfectant </a:t>
            </a:r>
            <a:r>
              <a:rPr lang="en-US" b="0" i="0" dirty="0">
                <a:solidFill>
                  <a:srgbClr val="222222"/>
                </a:solidFill>
                <a:effectLst/>
                <a:latin typeface="Arial" panose="020B0604020202020204" pitchFamily="34" charset="0"/>
                <a:cs typeface="Arial" panose="020B0604020202020204" pitchFamily="34" charset="0"/>
              </a:rPr>
              <a:t>due to the three oxygen atoms molecule. Ozone is formed by the addition of a free radical of oxygen to molecular oxygen.  </a:t>
            </a:r>
          </a:p>
          <a:p>
            <a:pPr marL="0" indent="0" algn="l">
              <a:buNone/>
            </a:pPr>
            <a:endParaRPr lang="en-US" b="0" i="0" dirty="0">
              <a:solidFill>
                <a:srgbClr val="222222"/>
              </a:solidFill>
              <a:effectLst/>
              <a:latin typeface="Arial" panose="020B0604020202020204" pitchFamily="34" charset="0"/>
              <a:cs typeface="Arial" panose="020B0604020202020204" pitchFamily="34" charset="0"/>
            </a:endParaRPr>
          </a:p>
          <a:p>
            <a:pPr algn="l"/>
            <a:r>
              <a:rPr lang="en-US" b="0" i="0" dirty="0">
                <a:solidFill>
                  <a:srgbClr val="222222"/>
                </a:solidFill>
                <a:effectLst/>
                <a:latin typeface="Arial" panose="020B0604020202020204" pitchFamily="34" charset="0"/>
                <a:cs typeface="Arial" panose="020B0604020202020204" pitchFamily="34" charset="0"/>
              </a:rPr>
              <a:t>Ozone can also inactivate microorganisms such as fungus [26] and yeasts [27]; pathogenic bacteria such as Escherichia coli, Salmonella typhimurium, and Listeria monocytogenes [28,29]; and viruses and protozoa [30]. The inactivation mechanisms of ozone against microorganisms have been previously discussed, including the ozone penetration of the cells, attacking cell membrane constituents, inactivation of the enzymes, and degradation of the genetic materials.</a:t>
            </a:r>
            <a:br>
              <a:rPr lang="en-US" b="0" i="0" dirty="0">
                <a:solidFill>
                  <a:srgbClr val="222222"/>
                </a:solidFill>
                <a:effectLst/>
                <a:latin typeface="Arial" panose="020B0604020202020204" pitchFamily="34" charset="0"/>
                <a:cs typeface="Arial" panose="020B0604020202020204" pitchFamily="34" charset="0"/>
              </a:rPr>
            </a:br>
            <a:endParaRPr lang="en-US" b="0" i="0" dirty="0">
              <a:solidFill>
                <a:srgbClr val="222222"/>
              </a:solidFill>
              <a:effectLst/>
              <a:latin typeface="Arial" panose="020B0604020202020204" pitchFamily="34" charset="0"/>
              <a:cs typeface="Arial" panose="020B0604020202020204" pitchFamily="34" charset="0"/>
            </a:endParaRPr>
          </a:p>
          <a:p>
            <a:pPr algn="l"/>
            <a:r>
              <a:rPr lang="en-US" b="0" i="0" dirty="0">
                <a:solidFill>
                  <a:srgbClr val="222222"/>
                </a:solidFill>
                <a:effectLst/>
                <a:latin typeface="Arial" panose="020B0604020202020204" pitchFamily="34" charset="0"/>
                <a:cs typeface="Arial" panose="020B0604020202020204" pitchFamily="34" charset="0"/>
              </a:rPr>
              <a:t>Depending on the application, ozone is generally employed at a range of concentrations either in its </a:t>
            </a:r>
            <a:r>
              <a:rPr lang="en-US" i="0" dirty="0">
                <a:solidFill>
                  <a:srgbClr val="222222"/>
                </a:solidFill>
                <a:effectLst/>
                <a:latin typeface="Arial" panose="020B0604020202020204" pitchFamily="34" charset="0"/>
                <a:cs typeface="Arial" panose="020B0604020202020204" pitchFamily="34" charset="0"/>
              </a:rPr>
              <a:t>gaseous or aqueous form</a:t>
            </a:r>
            <a:r>
              <a:rPr lang="en-US" b="0" i="0" dirty="0">
                <a:solidFill>
                  <a:srgbClr val="222222"/>
                </a:solidFill>
                <a:effectLst/>
                <a:latin typeface="Arial" panose="020B0604020202020204" pitchFamily="34" charset="0"/>
                <a:cs typeface="Arial" panose="020B0604020202020204" pitchFamily="34" charset="0"/>
              </a:rPr>
              <a:t>. As an example, gaseous ozone is produced continuously or periodically to process the harvested product and alter the storage atmosphere [20]. Aqueous ozone is generally applied instantly after the food harvest or during the food washing step [36,37]. In the washing process, the food products can be washed in ozone-dissolved water through different ways, such as: spraying, rinsing, or dipping [38–40]. In practice, the efficacy of both ozone phases in the inactivation of microorganisms can be affected by intrinsic and extrinsic factors as previously described.  </a:t>
            </a:r>
          </a:p>
          <a:p>
            <a:endParaRPr lang="en-US" dirty="0"/>
          </a:p>
        </p:txBody>
      </p:sp>
      <p:sp>
        <p:nvSpPr>
          <p:cNvPr id="3" name="Rectangle 2">
            <a:extLst>
              <a:ext uri="{FF2B5EF4-FFF2-40B4-BE49-F238E27FC236}">
                <a16:creationId xmlns:a16="http://schemas.microsoft.com/office/drawing/2014/main" id="{827087FF-E3A7-31EA-7245-EEAB5DC6646A}"/>
              </a:ext>
            </a:extLst>
          </p:cNvPr>
          <p:cNvSpPr/>
          <p:nvPr/>
        </p:nvSpPr>
        <p:spPr>
          <a:xfrm>
            <a:off x="4927442" y="378042"/>
            <a:ext cx="2337115" cy="523220"/>
          </a:xfrm>
          <a:prstGeom prst="rect">
            <a:avLst/>
          </a:prstGeom>
        </p:spPr>
        <p:txBody>
          <a:bodyPr wrap="none">
            <a:spAutoFit/>
          </a:bodyPr>
          <a:lstStyle/>
          <a:p>
            <a:pPr algn="ctr"/>
            <a:r>
              <a:rPr lang="en-US" sz="2800" b="1" dirty="0">
                <a:solidFill>
                  <a:prstClr val="white"/>
                </a:solidFill>
                <a:latin typeface="Calibri"/>
              </a:rPr>
              <a:t>Ozone Efficacy</a:t>
            </a:r>
          </a:p>
        </p:txBody>
      </p:sp>
      <p:sp>
        <p:nvSpPr>
          <p:cNvPr id="5" name="TextBox 4">
            <a:extLst>
              <a:ext uri="{FF2B5EF4-FFF2-40B4-BE49-F238E27FC236}">
                <a16:creationId xmlns:a16="http://schemas.microsoft.com/office/drawing/2014/main" id="{32C98453-B806-CA70-3C53-4B65140E4B74}"/>
              </a:ext>
            </a:extLst>
          </p:cNvPr>
          <p:cNvSpPr txBox="1"/>
          <p:nvPr/>
        </p:nvSpPr>
        <p:spPr>
          <a:xfrm>
            <a:off x="0" y="1144122"/>
            <a:ext cx="12192000" cy="1323439"/>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Review: The Use of Ozone Technology to Control Microorganism Growth, Enhance Food Safety and Extend Shelf Life: </a:t>
            </a:r>
          </a:p>
          <a:p>
            <a:pPr algn="ctr"/>
            <a:r>
              <a:rPr lang="en-US" sz="2000" b="1" dirty="0">
                <a:latin typeface="Arial" panose="020B0604020202020204" pitchFamily="34" charset="0"/>
                <a:cs typeface="Arial" panose="020B0604020202020204" pitchFamily="34" charset="0"/>
              </a:rPr>
              <a:t>A Promising Food Decontamination Technology</a:t>
            </a:r>
          </a:p>
          <a:p>
            <a:pPr algn="ctr"/>
            <a:r>
              <a:rPr lang="en-US" i="1" dirty="0">
                <a:latin typeface="Arial" panose="020B0604020202020204" pitchFamily="34" charset="0"/>
                <a:cs typeface="Arial" panose="020B0604020202020204" pitchFamily="34" charset="0"/>
              </a:rPr>
              <a:t>Wenya Xue, Joshua Macleod and James Blaxland, Feb 2023</a:t>
            </a:r>
          </a:p>
        </p:txBody>
      </p:sp>
      <p:pic>
        <p:nvPicPr>
          <p:cNvPr id="4" name="Picture 3">
            <a:extLst>
              <a:ext uri="{FF2B5EF4-FFF2-40B4-BE49-F238E27FC236}">
                <a16:creationId xmlns:a16="http://schemas.microsoft.com/office/drawing/2014/main" id="{0F91E3C4-DD3A-DA5D-D696-A1E646595EA4}"/>
              </a:ext>
            </a:extLst>
          </p:cNvPr>
          <p:cNvPicPr>
            <a:picLocks noChangeAspect="1"/>
          </p:cNvPicPr>
          <p:nvPr/>
        </p:nvPicPr>
        <p:blipFill>
          <a:blip r:embed="rId2"/>
          <a:stretch>
            <a:fillRect/>
          </a:stretch>
        </p:blipFill>
        <p:spPr>
          <a:xfrm>
            <a:off x="0" y="146029"/>
            <a:ext cx="2057400" cy="457240"/>
          </a:xfrm>
          <a:prstGeom prst="rect">
            <a:avLst/>
          </a:prstGeom>
        </p:spPr>
      </p:pic>
    </p:spTree>
    <p:extLst>
      <p:ext uri="{BB962C8B-B14F-4D97-AF65-F5344CB8AC3E}">
        <p14:creationId xmlns:p14="http://schemas.microsoft.com/office/powerpoint/2010/main" val="9413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AEF93-7E2B-FBC6-7EA7-CD46A146A65A}"/>
              </a:ext>
            </a:extLst>
          </p:cNvPr>
          <p:cNvSpPr>
            <a:spLocks noGrp="1"/>
          </p:cNvSpPr>
          <p:nvPr>
            <p:ph idx="1"/>
          </p:nvPr>
        </p:nvSpPr>
        <p:spPr>
          <a:xfrm>
            <a:off x="897465" y="1327774"/>
            <a:ext cx="10397067" cy="2101226"/>
          </a:xfrm>
        </p:spPr>
        <p:txBody>
          <a:bodyPr>
            <a:normAutofit fontScale="92500" lnSpcReduction="20000"/>
          </a:bodyPr>
          <a:lstStyle/>
          <a:p>
            <a:r>
              <a:rPr lang="en-US" sz="1700" dirty="0">
                <a:latin typeface="Arial" panose="020B0604020202020204" pitchFamily="34" charset="0"/>
                <a:cs typeface="Arial" panose="020B0604020202020204" pitchFamily="34" charset="0"/>
              </a:rPr>
              <a:t>Ozone treatment as a </a:t>
            </a:r>
            <a:r>
              <a:rPr lang="en-US" sz="1700" b="1" dirty="0">
                <a:latin typeface="Arial" panose="020B0604020202020204" pitchFamily="34" charset="0"/>
                <a:cs typeface="Arial" panose="020B0604020202020204" pitchFamily="34" charset="0"/>
              </a:rPr>
              <a:t>viable decontamination method is widely used in various settings</a:t>
            </a:r>
            <a:r>
              <a:rPr lang="en-US" sz="1700" dirty="0">
                <a:latin typeface="Arial" panose="020B0604020202020204" pitchFamily="34" charset="0"/>
                <a:cs typeface="Arial" panose="020B0604020202020204" pitchFamily="34" charset="0"/>
              </a:rPr>
              <a:t>, most notably as a tertiary treatment step in advanced municipal drinking water treatment plants all over North America.  </a:t>
            </a:r>
          </a:p>
          <a:p>
            <a:r>
              <a:rPr lang="en-US" sz="1700" dirty="0">
                <a:latin typeface="Arial" panose="020B0604020202020204" pitchFamily="34" charset="0"/>
                <a:cs typeface="Arial" panose="020B0604020202020204" pitchFamily="34" charset="0"/>
              </a:rPr>
              <a:t>Ozone, chemical formula O3 , is a molecule composed of three oxygen, which can easily be generated using an </a:t>
            </a:r>
            <a:r>
              <a:rPr lang="en-US" sz="1700" b="1" dirty="0">
                <a:latin typeface="Arial" panose="020B0604020202020204" pitchFamily="34" charset="0"/>
                <a:cs typeface="Arial" panose="020B0604020202020204" pitchFamily="34" charset="0"/>
              </a:rPr>
              <a:t>ozone generator</a:t>
            </a:r>
            <a:r>
              <a:rPr lang="en-US" sz="1700" dirty="0">
                <a:latin typeface="Arial" panose="020B0604020202020204" pitchFamily="34" charset="0"/>
                <a:cs typeface="Arial" panose="020B0604020202020204" pitchFamily="34" charset="0"/>
              </a:rPr>
              <a:t>.  </a:t>
            </a:r>
          </a:p>
          <a:p>
            <a:r>
              <a:rPr lang="en-US" sz="1700" dirty="0">
                <a:latin typeface="Arial" panose="020B0604020202020204" pitchFamily="34" charset="0"/>
                <a:cs typeface="Arial" panose="020B0604020202020204" pitchFamily="34" charset="0"/>
              </a:rPr>
              <a:t>This converts naturally occurring oxygen in the air into ozone, and when injected into an environment, will begin to immediately interact and oxidize molecules, including organic materials like the cell membranes of microorganisms.  </a:t>
            </a:r>
            <a:r>
              <a:rPr lang="en-US" sz="1700" b="1" dirty="0">
                <a:latin typeface="Arial" panose="020B0604020202020204" pitchFamily="34" charset="0"/>
                <a:cs typeface="Arial" panose="020B0604020202020204" pitchFamily="34" charset="0"/>
              </a:rPr>
              <a:t>This oxidizing effect causes cell membrane disruption, inactivation of the enzymes, and degradation of the genetic materials, which leads to lysis and cell death,</a:t>
            </a:r>
            <a:r>
              <a:rPr lang="en-US" sz="1700" dirty="0">
                <a:latin typeface="Arial" panose="020B0604020202020204" pitchFamily="34" charset="0"/>
                <a:cs typeface="Arial" panose="020B0604020202020204" pitchFamily="34" charset="0"/>
              </a:rPr>
              <a:t> the mode of action behind microbial remediation using ozone as a treatment method.</a:t>
            </a:r>
          </a:p>
          <a:p>
            <a:endParaRPr lang="en-US" dirty="0"/>
          </a:p>
        </p:txBody>
      </p:sp>
      <p:pic>
        <p:nvPicPr>
          <p:cNvPr id="1026" name="Picture 2">
            <a:extLst>
              <a:ext uri="{FF2B5EF4-FFF2-40B4-BE49-F238E27FC236}">
                <a16:creationId xmlns:a16="http://schemas.microsoft.com/office/drawing/2014/main" id="{F2463A22-B099-EBD6-F9FA-1683BEFE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84" y="3545748"/>
            <a:ext cx="10922228" cy="3097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DC4524B-A36B-CDB7-8CD7-0C87E9A00925}"/>
              </a:ext>
            </a:extLst>
          </p:cNvPr>
          <p:cNvSpPr/>
          <p:nvPr/>
        </p:nvSpPr>
        <p:spPr>
          <a:xfrm>
            <a:off x="2360912" y="339942"/>
            <a:ext cx="7470187" cy="523220"/>
          </a:xfrm>
          <a:prstGeom prst="rect">
            <a:avLst/>
          </a:prstGeom>
        </p:spPr>
        <p:txBody>
          <a:bodyPr wrap="none">
            <a:spAutoFit/>
          </a:bodyPr>
          <a:lstStyle/>
          <a:p>
            <a:pPr algn="ctr"/>
            <a:r>
              <a:rPr lang="en-US" sz="2800" b="1" dirty="0">
                <a:solidFill>
                  <a:prstClr val="white"/>
                </a:solidFill>
                <a:latin typeface="Calibri"/>
              </a:rPr>
              <a:t>Ozone as a Marijuana Decontamination Strategy </a:t>
            </a:r>
          </a:p>
        </p:txBody>
      </p:sp>
      <p:pic>
        <p:nvPicPr>
          <p:cNvPr id="4" name="Picture 3">
            <a:extLst>
              <a:ext uri="{FF2B5EF4-FFF2-40B4-BE49-F238E27FC236}">
                <a16:creationId xmlns:a16="http://schemas.microsoft.com/office/drawing/2014/main" id="{0F915196-1A22-3FE1-CD00-33A74287D31F}"/>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79490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9"/>
          <p:cNvPicPr preferRelativeResize="0"/>
          <p:nvPr/>
        </p:nvPicPr>
        <p:blipFill>
          <a:blip r:embed="rId3">
            <a:alphaModFix/>
          </a:blip>
          <a:stretch>
            <a:fillRect/>
          </a:stretch>
        </p:blipFill>
        <p:spPr>
          <a:xfrm>
            <a:off x="901685" y="203985"/>
            <a:ext cx="10680700" cy="6591300"/>
          </a:xfrm>
          <a:prstGeom prst="rect">
            <a:avLst/>
          </a:prstGeom>
          <a:noFill/>
          <a:ln>
            <a:noFill/>
          </a:ln>
        </p:spPr>
      </p:pic>
      <p:pic>
        <p:nvPicPr>
          <p:cNvPr id="303" name="Google Shape;303;p39"/>
          <p:cNvPicPr preferRelativeResize="0"/>
          <p:nvPr/>
        </p:nvPicPr>
        <p:blipFill>
          <a:blip r:embed="rId4">
            <a:alphaModFix/>
          </a:blip>
          <a:stretch>
            <a:fillRect/>
          </a:stretch>
        </p:blipFill>
        <p:spPr>
          <a:xfrm>
            <a:off x="214401" y="4401568"/>
            <a:ext cx="8306433" cy="1973833"/>
          </a:xfrm>
          <a:prstGeom prst="rect">
            <a:avLst/>
          </a:prstGeom>
          <a:noFill/>
          <a:ln>
            <a:noFill/>
          </a:ln>
        </p:spPr>
      </p:pic>
      <p:sp>
        <p:nvSpPr>
          <p:cNvPr id="304" name="Google Shape;304;p39"/>
          <p:cNvSpPr txBox="1"/>
          <p:nvPr/>
        </p:nvSpPr>
        <p:spPr>
          <a:xfrm>
            <a:off x="2173933" y="810700"/>
            <a:ext cx="1250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a:cs typeface="Arial"/>
                <a:sym typeface="Arial"/>
              </a:rPr>
              <a:t>O</a:t>
            </a:r>
            <a:r>
              <a:rPr lang="en" sz="1333" kern="0" dirty="0">
                <a:solidFill>
                  <a:srgbClr val="000000"/>
                </a:solidFill>
                <a:latin typeface="Arial"/>
                <a:cs typeface="Arial"/>
                <a:sym typeface="Arial"/>
              </a:rPr>
              <a:t>3</a:t>
            </a:r>
            <a:r>
              <a:rPr lang="en" sz="1867" kern="0" dirty="0">
                <a:solidFill>
                  <a:srgbClr val="000000"/>
                </a:solidFill>
                <a:latin typeface="Arial"/>
                <a:cs typeface="Arial"/>
                <a:sym typeface="Arial"/>
              </a:rPr>
              <a:t> ozone</a:t>
            </a:r>
            <a:endParaRPr sz="1867" kern="0" dirty="0">
              <a:solidFill>
                <a:srgbClr val="000000"/>
              </a:solidFill>
              <a:latin typeface="Arial"/>
              <a:cs typeface="Arial"/>
              <a:sym typeface="Arial"/>
            </a:endParaRPr>
          </a:p>
        </p:txBody>
      </p:sp>
      <p:sp>
        <p:nvSpPr>
          <p:cNvPr id="305" name="Google Shape;305;p39"/>
          <p:cNvSpPr/>
          <p:nvPr/>
        </p:nvSpPr>
        <p:spPr>
          <a:xfrm>
            <a:off x="2553767" y="2429700"/>
            <a:ext cx="338400" cy="91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06" name="Google Shape;306;p39"/>
          <p:cNvSpPr txBox="1"/>
          <p:nvPr/>
        </p:nvSpPr>
        <p:spPr>
          <a:xfrm>
            <a:off x="406400" y="6400800"/>
            <a:ext cx="12050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dirty="0">
                <a:solidFill>
                  <a:srgbClr val="000000"/>
                </a:solidFill>
                <a:latin typeface="Arial"/>
                <a:cs typeface="Arial"/>
                <a:sym typeface="Arial"/>
              </a:rPr>
              <a:t>https://cdn2.caymanchem.com/cdn/cms/caymanchem/LiteratureCMS/Oxidative%20Stress.pdf</a:t>
            </a:r>
            <a:endParaRPr sz="1333" kern="0" dirty="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A0115-7F03-7B1C-048C-5E2F90862F73}"/>
              </a:ext>
            </a:extLst>
          </p:cNvPr>
          <p:cNvPicPr>
            <a:picLocks noChangeAspect="1"/>
          </p:cNvPicPr>
          <p:nvPr/>
        </p:nvPicPr>
        <p:blipFill>
          <a:blip r:embed="rId2"/>
          <a:stretch>
            <a:fillRect/>
          </a:stretch>
        </p:blipFill>
        <p:spPr>
          <a:xfrm>
            <a:off x="2745364" y="2183049"/>
            <a:ext cx="6701271" cy="3950750"/>
          </a:xfrm>
          <a:prstGeom prst="rect">
            <a:avLst/>
          </a:prstGeom>
        </p:spPr>
      </p:pic>
      <p:sp>
        <p:nvSpPr>
          <p:cNvPr id="4" name="Rectangle 3">
            <a:extLst>
              <a:ext uri="{FF2B5EF4-FFF2-40B4-BE49-F238E27FC236}">
                <a16:creationId xmlns:a16="http://schemas.microsoft.com/office/drawing/2014/main" id="{72DC9F56-A577-A57B-7983-8A2C4BF291A7}"/>
              </a:ext>
            </a:extLst>
          </p:cNvPr>
          <p:cNvSpPr/>
          <p:nvPr/>
        </p:nvSpPr>
        <p:spPr>
          <a:xfrm>
            <a:off x="2963388" y="378042"/>
            <a:ext cx="6265241" cy="523220"/>
          </a:xfrm>
          <a:prstGeom prst="rect">
            <a:avLst/>
          </a:prstGeom>
        </p:spPr>
        <p:txBody>
          <a:bodyPr wrap="none">
            <a:spAutoFit/>
          </a:bodyPr>
          <a:lstStyle/>
          <a:p>
            <a:pPr algn="ctr"/>
            <a:r>
              <a:rPr lang="en-US" sz="2800" b="1" dirty="0">
                <a:solidFill>
                  <a:prstClr val="white"/>
                </a:solidFill>
                <a:latin typeface="Calibri"/>
              </a:rPr>
              <a:t>Proprietary Technology – WillowPure360</a:t>
            </a:r>
          </a:p>
        </p:txBody>
      </p:sp>
      <p:pic>
        <p:nvPicPr>
          <p:cNvPr id="2" name="Picture 1">
            <a:extLst>
              <a:ext uri="{FF2B5EF4-FFF2-40B4-BE49-F238E27FC236}">
                <a16:creationId xmlns:a16="http://schemas.microsoft.com/office/drawing/2014/main" id="{F8A180B6-6C12-BA6D-E9B3-1CCA5D272203}"/>
              </a:ext>
            </a:extLst>
          </p:cNvPr>
          <p:cNvPicPr>
            <a:picLocks noChangeAspect="1"/>
          </p:cNvPicPr>
          <p:nvPr/>
        </p:nvPicPr>
        <p:blipFill>
          <a:blip r:embed="rId3"/>
          <a:stretch>
            <a:fillRect/>
          </a:stretch>
        </p:blipFill>
        <p:spPr>
          <a:xfrm>
            <a:off x="0" y="146029"/>
            <a:ext cx="2057400" cy="457240"/>
          </a:xfrm>
          <a:prstGeom prst="rect">
            <a:avLst/>
          </a:prstGeom>
        </p:spPr>
      </p:pic>
    </p:spTree>
    <p:extLst>
      <p:ext uri="{BB962C8B-B14F-4D97-AF65-F5344CB8AC3E}">
        <p14:creationId xmlns:p14="http://schemas.microsoft.com/office/powerpoint/2010/main" val="3306737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14089</TotalTime>
  <Words>1595</Words>
  <Application>Microsoft Office PowerPoint</Application>
  <PresentationFormat>Widescreen</PresentationFormat>
  <Paragraphs>167</Paragraphs>
  <Slides>22</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Aptos</vt:lpstr>
      <vt:lpstr>Arial</vt:lpstr>
      <vt:lpstr>Calibri</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and Policy</dc:title>
  <dc:creator>Carly Bader</dc:creator>
  <cp:lastModifiedBy>Carly Bader</cp:lastModifiedBy>
  <cp:revision>64</cp:revision>
  <dcterms:created xsi:type="dcterms:W3CDTF">2023-03-13T18:40:51Z</dcterms:created>
  <dcterms:modified xsi:type="dcterms:W3CDTF">2024-09-28T14:54:29Z</dcterms:modified>
</cp:coreProperties>
</file>